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344" r:id="rId2"/>
    <p:sldId id="464" r:id="rId3"/>
    <p:sldId id="461" r:id="rId4"/>
    <p:sldId id="463" r:id="rId5"/>
    <p:sldId id="465" r:id="rId6"/>
    <p:sldId id="468" r:id="rId7"/>
    <p:sldId id="466" r:id="rId8"/>
    <p:sldId id="462" r:id="rId9"/>
    <p:sldId id="467" r:id="rId10"/>
    <p:sldId id="470" r:id="rId11"/>
    <p:sldId id="257" r:id="rId12"/>
    <p:sldId id="258" r:id="rId13"/>
    <p:sldId id="259" r:id="rId14"/>
    <p:sldId id="260" r:id="rId15"/>
    <p:sldId id="262" r:id="rId16"/>
    <p:sldId id="422" r:id="rId17"/>
    <p:sldId id="423" r:id="rId18"/>
    <p:sldId id="424" r:id="rId19"/>
    <p:sldId id="346" r:id="rId20"/>
    <p:sldId id="469" r:id="rId21"/>
    <p:sldId id="42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9090"/>
    <a:srgbClr val="7F7F7F"/>
    <a:srgbClr val="213F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F5AF57-1C71-44EC-B8A8-B5EBBF377442}" v="4" dt="2022-07-25T08:39:50.7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3BC53E-52AB-4540-AD61-C2143E0BD6BA}" type="datetimeFigureOut">
              <a:rPr lang="en-GB" smtClean="0"/>
              <a:t>26/07/2022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12FD0C-2C61-EC4F-A179-F4675CCC034B}" type="slidenum">
              <a:rPr lang="en-GB" smtClean="0"/>
              <a:t>‹#›</a:t>
            </a:fld>
            <a:endParaRPr lang="en-GB"/>
          </a:p>
        </p:txBody>
      </p:sp>
    </p:spTree>
    <p:extLst>
      <p:ext uri="{BB962C8B-B14F-4D97-AF65-F5344CB8AC3E}">
        <p14:creationId xmlns:p14="http://schemas.microsoft.com/office/powerpoint/2010/main" val="2672832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0" i="0" dirty="0">
                <a:solidFill>
                  <a:srgbClr val="103178"/>
                </a:solidFill>
                <a:effectLst/>
                <a:latin typeface="Jost"/>
              </a:rPr>
              <a:t>Using ground-breaking multi-patented DNO Pollution Erasing Technology invented by chemists in Oxford, the four-stage filtration system pulls in the contaminated air from around the room, capturing and destroying germs, bacteria and dangerous gases.</a:t>
            </a:r>
          </a:p>
          <a:p>
            <a:pPr algn="l" fontAlgn="base"/>
            <a:r>
              <a:rPr lang="en-GB" b="0" i="0" dirty="0">
                <a:solidFill>
                  <a:srgbClr val="103178"/>
                </a:solidFill>
                <a:effectLst/>
                <a:latin typeface="Jost"/>
              </a:rPr>
              <a:t>Two large inlet multi-patented DNO filter cartridges draw a large volume of air through the four-stage filtration system. A powerful fan projects a strong upward flow of fresh air, pushing it into the far reaches of the room and drawing in the uncleaned contaminated air.</a:t>
            </a:r>
          </a:p>
          <a:p>
            <a:endParaRPr lang="en-GB" dirty="0"/>
          </a:p>
        </p:txBody>
      </p:sp>
      <p:sp>
        <p:nvSpPr>
          <p:cNvPr id="4" name="Slide Number Placeholder 3"/>
          <p:cNvSpPr>
            <a:spLocks noGrp="1"/>
          </p:cNvSpPr>
          <p:nvPr>
            <p:ph type="sldNum" sz="quarter" idx="5"/>
          </p:nvPr>
        </p:nvSpPr>
        <p:spPr/>
        <p:txBody>
          <a:bodyPr/>
          <a:lstStyle/>
          <a:p>
            <a:fld id="{39271D9D-E442-43AF-B67A-DE378464D213}" type="slidenum">
              <a:rPr lang="en-US" smtClean="0"/>
              <a:t>18</a:t>
            </a:fld>
            <a:endParaRPr lang="en-US"/>
          </a:p>
        </p:txBody>
      </p:sp>
    </p:spTree>
    <p:extLst>
      <p:ext uri="{BB962C8B-B14F-4D97-AF65-F5344CB8AC3E}">
        <p14:creationId xmlns:p14="http://schemas.microsoft.com/office/powerpoint/2010/main" val="1972289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1ADE2-A7DB-0941-AB5B-AFCB8A8C5B3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2F7B2000-9EF6-9B4A-ADAA-2AA83529F6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4E97C735-1BCF-D149-A7DA-F176DAEC9A10}"/>
              </a:ext>
            </a:extLst>
          </p:cNvPr>
          <p:cNvSpPr>
            <a:spLocks noGrp="1"/>
          </p:cNvSpPr>
          <p:nvPr>
            <p:ph type="sldNum" sz="quarter" idx="12"/>
          </p:nvPr>
        </p:nvSpPr>
        <p:spPr/>
        <p:txBody>
          <a:bodyPr/>
          <a:lstStyle/>
          <a:p>
            <a:fld id="{EE832A88-3584-B94D-92C6-7B97E9CAAB1A}" type="slidenum">
              <a:rPr lang="en-GB" smtClean="0"/>
              <a:t>‹#›</a:t>
            </a:fld>
            <a:endParaRPr lang="en-GB"/>
          </a:p>
        </p:txBody>
      </p:sp>
    </p:spTree>
    <p:extLst>
      <p:ext uri="{BB962C8B-B14F-4D97-AF65-F5344CB8AC3E}">
        <p14:creationId xmlns:p14="http://schemas.microsoft.com/office/powerpoint/2010/main" val="346623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20144C-497C-8046-A50D-C893F438D08E}"/>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8E9172FC-FA54-9346-86A8-3742E52B988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6">
            <a:extLst>
              <a:ext uri="{FF2B5EF4-FFF2-40B4-BE49-F238E27FC236}">
                <a16:creationId xmlns:a16="http://schemas.microsoft.com/office/drawing/2014/main" id="{D39F8343-7185-0B4C-B4F3-7FBFA6057AB8}"/>
              </a:ext>
            </a:extLst>
          </p:cNvPr>
          <p:cNvSpPr>
            <a:spLocks noGrp="1"/>
          </p:cNvSpPr>
          <p:nvPr>
            <p:ph type="sldNum" sz="quarter" idx="10"/>
          </p:nvPr>
        </p:nvSpPr>
        <p:spPr/>
        <p:txBody>
          <a:bodyPr/>
          <a:lstStyle/>
          <a:p>
            <a:fld id="{EE832A88-3584-B94D-92C6-7B97E9CAAB1A}" type="slidenum">
              <a:rPr lang="en-GB" smtClean="0"/>
              <a:pPr/>
              <a:t>‹#›</a:t>
            </a:fld>
            <a:endParaRPr lang="en-GB"/>
          </a:p>
        </p:txBody>
      </p:sp>
    </p:spTree>
    <p:extLst>
      <p:ext uri="{BB962C8B-B14F-4D97-AF65-F5344CB8AC3E}">
        <p14:creationId xmlns:p14="http://schemas.microsoft.com/office/powerpoint/2010/main" val="2107908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2943BE-B0B6-194E-9FE0-15178F5F9A62}"/>
              </a:ext>
            </a:extLst>
          </p:cNvPr>
          <p:cNvSpPr>
            <a:spLocks noGrp="1"/>
          </p:cNvSpPr>
          <p:nvPr>
            <p:ph type="sldNum" sz="quarter" idx="10"/>
          </p:nvPr>
        </p:nvSpPr>
        <p:spPr/>
        <p:txBody>
          <a:bodyPr/>
          <a:lstStyle/>
          <a:p>
            <a:fld id="{EE832A88-3584-B94D-92C6-7B97E9CAAB1A}" type="slidenum">
              <a:rPr lang="en-GB" smtClean="0"/>
              <a:pPr/>
              <a:t>‹#›</a:t>
            </a:fld>
            <a:endParaRPr lang="en-GB"/>
          </a:p>
        </p:txBody>
      </p:sp>
      <p:pic>
        <p:nvPicPr>
          <p:cNvPr id="7" name="Picture 6" descr="Shape&#10;&#10;Description automatically generated">
            <a:extLst>
              <a:ext uri="{FF2B5EF4-FFF2-40B4-BE49-F238E27FC236}">
                <a16:creationId xmlns:a16="http://schemas.microsoft.com/office/drawing/2014/main" id="{A48DF3C9-0805-A54F-BB38-67F8A6AB9E5E}"/>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33071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2943BE-B0B6-194E-9FE0-15178F5F9A62}"/>
              </a:ext>
            </a:extLst>
          </p:cNvPr>
          <p:cNvSpPr>
            <a:spLocks noGrp="1"/>
          </p:cNvSpPr>
          <p:nvPr>
            <p:ph type="sldNum" sz="quarter" idx="10"/>
          </p:nvPr>
        </p:nvSpPr>
        <p:spPr/>
        <p:txBody>
          <a:bodyPr/>
          <a:lstStyle/>
          <a:p>
            <a:fld id="{EE832A88-3584-B94D-92C6-7B97E9CAAB1A}" type="slidenum">
              <a:rPr lang="en-GB" smtClean="0"/>
              <a:pPr/>
              <a:t>‹#›</a:t>
            </a:fld>
            <a:endParaRPr lang="en-GB"/>
          </a:p>
        </p:txBody>
      </p:sp>
      <p:pic>
        <p:nvPicPr>
          <p:cNvPr id="7" name="Picture 6">
            <a:extLst>
              <a:ext uri="{FF2B5EF4-FFF2-40B4-BE49-F238E27FC236}">
                <a16:creationId xmlns:a16="http://schemas.microsoft.com/office/drawing/2014/main" id="{A48DF3C9-0805-A54F-BB38-67F8A6AB9E5E}"/>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2600227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70B53D3-2C9A-4EF7-9F69-DCABA21F7501}"/>
              </a:ext>
            </a:extLst>
          </p:cNvPr>
          <p:cNvSpPr>
            <a:spLocks noGrp="1"/>
          </p:cNvSpPr>
          <p:nvPr>
            <p:ph type="pic" sz="quarter" idx="10"/>
          </p:nvPr>
        </p:nvSpPr>
        <p:spPr>
          <a:xfrm>
            <a:off x="0" y="0"/>
            <a:ext cx="12192000" cy="6858000"/>
          </a:xfrm>
          <a:prstGeom prst="rect">
            <a:avLst/>
          </a:prstGeom>
        </p:spPr>
        <p:txBody>
          <a:bodyPr/>
          <a:lstStyle/>
          <a:p>
            <a:endParaRPr lang="en-US"/>
          </a:p>
        </p:txBody>
      </p:sp>
      <p:sp>
        <p:nvSpPr>
          <p:cNvPr id="6" name="Picture Placeholder 5">
            <a:extLst>
              <a:ext uri="{FF2B5EF4-FFF2-40B4-BE49-F238E27FC236}">
                <a16:creationId xmlns:a16="http://schemas.microsoft.com/office/drawing/2014/main" id="{D27A7839-6CAD-4A49-BA01-0A8DA905E3CA}"/>
              </a:ext>
            </a:extLst>
          </p:cNvPr>
          <p:cNvSpPr>
            <a:spLocks noGrp="1"/>
          </p:cNvSpPr>
          <p:nvPr>
            <p:ph type="pic" sz="quarter" idx="11"/>
          </p:nvPr>
        </p:nvSpPr>
        <p:spPr>
          <a:xfrm>
            <a:off x="692814" y="1955800"/>
            <a:ext cx="4192451" cy="2946400"/>
          </a:xfrm>
          <a:custGeom>
            <a:avLst/>
            <a:gdLst>
              <a:gd name="connsiteX0" fmla="*/ 0 w 4192451"/>
              <a:gd name="connsiteY0" fmla="*/ 0 h 2946400"/>
              <a:gd name="connsiteX1" fmla="*/ 4192451 w 4192451"/>
              <a:gd name="connsiteY1" fmla="*/ 0 h 2946400"/>
              <a:gd name="connsiteX2" fmla="*/ 4192451 w 4192451"/>
              <a:gd name="connsiteY2" fmla="*/ 2946400 h 2946400"/>
              <a:gd name="connsiteX3" fmla="*/ 491076 w 4192451"/>
              <a:gd name="connsiteY3" fmla="*/ 2946400 h 2946400"/>
              <a:gd name="connsiteX4" fmla="*/ 0 w 4192451"/>
              <a:gd name="connsiteY4" fmla="*/ 2455324 h 294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2451" h="2946400">
                <a:moveTo>
                  <a:pt x="0" y="0"/>
                </a:moveTo>
                <a:lnTo>
                  <a:pt x="4192451" y="0"/>
                </a:lnTo>
                <a:lnTo>
                  <a:pt x="4192451" y="2946400"/>
                </a:lnTo>
                <a:lnTo>
                  <a:pt x="491076" y="2946400"/>
                </a:lnTo>
                <a:cubicBezTo>
                  <a:pt x="219862" y="2946400"/>
                  <a:pt x="0" y="2726538"/>
                  <a:pt x="0" y="2455324"/>
                </a:cubicBezTo>
                <a:close/>
              </a:path>
            </a:pathLst>
          </a:custGeom>
        </p:spPr>
        <p:txBody>
          <a:bodyPr wrap="square">
            <a:noAutofit/>
          </a:bodyPr>
          <a:lstStyle/>
          <a:p>
            <a:endParaRPr lang="en-US"/>
          </a:p>
        </p:txBody>
      </p:sp>
      <p:sp>
        <p:nvSpPr>
          <p:cNvPr id="2" name="Slide Number Placeholder 1">
            <a:extLst>
              <a:ext uri="{FF2B5EF4-FFF2-40B4-BE49-F238E27FC236}">
                <a16:creationId xmlns:a16="http://schemas.microsoft.com/office/drawing/2014/main" id="{D9A79F72-3499-409C-AD57-9945F0367EA1}"/>
              </a:ext>
            </a:extLst>
          </p:cNvPr>
          <p:cNvSpPr>
            <a:spLocks noGrp="1"/>
          </p:cNvSpPr>
          <p:nvPr>
            <p:ph type="sldNum" sz="quarter" idx="12"/>
          </p:nvPr>
        </p:nvSpPr>
        <p:spPr/>
        <p:txBody>
          <a:bodyPr/>
          <a:lstStyle/>
          <a:p>
            <a:fld id="{0D0A50E7-E76E-4011-8A83-44BB347980D9}" type="slidenum">
              <a:rPr lang="en-US" smtClean="0"/>
              <a:t>‹#›</a:t>
            </a:fld>
            <a:endParaRPr lang="en-US"/>
          </a:p>
        </p:txBody>
      </p:sp>
    </p:spTree>
    <p:extLst>
      <p:ext uri="{BB962C8B-B14F-4D97-AF65-F5344CB8AC3E}">
        <p14:creationId xmlns:p14="http://schemas.microsoft.com/office/powerpoint/2010/main" val="3716510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ullet points">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A3E8B010-387B-F940-B0EA-D0C05540ABB4}"/>
              </a:ext>
            </a:extLst>
          </p:cNvPr>
          <p:cNvSpPr txBox="1">
            <a:spLocks/>
          </p:cNvSpPr>
          <p:nvPr userDrawn="1"/>
        </p:nvSpPr>
        <p:spPr>
          <a:xfrm>
            <a:off x="259308" y="6420312"/>
            <a:ext cx="4271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E832A88-3584-B94D-92C6-7B97E9CAAB1A}" type="slidenum">
              <a:rPr lang="en-GB" smtClean="0">
                <a:latin typeface="Lato Light" panose="020F0502020204030203" pitchFamily="34" charset="0"/>
                <a:ea typeface="Lato Light" panose="020F0502020204030203" pitchFamily="34" charset="0"/>
                <a:cs typeface="Lato Light" panose="020F0502020204030203" pitchFamily="34" charset="0"/>
              </a:rPr>
              <a:pPr/>
              <a:t>‹#›</a:t>
            </a:fld>
            <a:endParaRPr lang="en-GB" dirty="0">
              <a:latin typeface="Lato Light" panose="020F0502020204030203" pitchFamily="34" charset="0"/>
              <a:ea typeface="Lato Light" panose="020F0502020204030203" pitchFamily="34" charset="0"/>
              <a:cs typeface="Lato Light" panose="020F0502020204030203" pitchFamily="34" charset="0"/>
            </a:endParaRPr>
          </a:p>
        </p:txBody>
      </p:sp>
      <p:sp>
        <p:nvSpPr>
          <p:cNvPr id="4" name="Picture Placeholder 3">
            <a:extLst>
              <a:ext uri="{FF2B5EF4-FFF2-40B4-BE49-F238E27FC236}">
                <a16:creationId xmlns:a16="http://schemas.microsoft.com/office/drawing/2014/main" id="{A6DF1F51-CD35-E748-A12E-C106A24ECA2F}"/>
              </a:ext>
            </a:extLst>
          </p:cNvPr>
          <p:cNvSpPr>
            <a:spLocks noGrp="1"/>
          </p:cNvSpPr>
          <p:nvPr>
            <p:ph type="pic" sz="quarter" idx="20" hasCustomPrompt="1"/>
          </p:nvPr>
        </p:nvSpPr>
        <p:spPr>
          <a:xfrm>
            <a:off x="6330745" y="1700213"/>
            <a:ext cx="5597525" cy="3890962"/>
          </a:xfrm>
        </p:spPr>
        <p:txBody>
          <a:bodyPr/>
          <a:lstStyle>
            <a:lvl1pPr marL="0" indent="0">
              <a:buNone/>
              <a:defRPr/>
            </a:lvl1pPr>
          </a:lstStyle>
          <a:p>
            <a:r>
              <a:rPr lang="en-GB" dirty="0"/>
              <a:t>Click icon to insert picture</a:t>
            </a:r>
          </a:p>
        </p:txBody>
      </p:sp>
      <p:sp>
        <p:nvSpPr>
          <p:cNvPr id="28" name="Text Placeholder 27">
            <a:extLst>
              <a:ext uri="{FF2B5EF4-FFF2-40B4-BE49-F238E27FC236}">
                <a16:creationId xmlns:a16="http://schemas.microsoft.com/office/drawing/2014/main" id="{DD68255B-0DA6-B043-BF73-5185B353ADA9}"/>
              </a:ext>
            </a:extLst>
          </p:cNvPr>
          <p:cNvSpPr>
            <a:spLocks noGrp="1"/>
          </p:cNvSpPr>
          <p:nvPr>
            <p:ph type="body" sz="quarter" idx="22" hasCustomPrompt="1"/>
          </p:nvPr>
        </p:nvSpPr>
        <p:spPr>
          <a:xfrm>
            <a:off x="176222" y="1380461"/>
            <a:ext cx="2505075" cy="369332"/>
          </a:xfrm>
        </p:spPr>
        <p:txBody>
          <a:bodyPr>
            <a:normAutofit/>
          </a:bodyPr>
          <a:lstStyle>
            <a:lvl1pPr marL="0" indent="0" algn="r">
              <a:buNone/>
              <a:defRPr sz="2000" b="1">
                <a:solidFill>
                  <a:srgbClr val="213F7C"/>
                </a:solidFill>
              </a:defRPr>
            </a:lvl1pPr>
          </a:lstStyle>
          <a:p>
            <a:pPr lvl="0"/>
            <a:r>
              <a:rPr lang="en-GB" dirty="0"/>
              <a:t>Insert Title here</a:t>
            </a:r>
          </a:p>
        </p:txBody>
      </p:sp>
      <p:sp>
        <p:nvSpPr>
          <p:cNvPr id="29" name="Text Placeholder 27">
            <a:extLst>
              <a:ext uri="{FF2B5EF4-FFF2-40B4-BE49-F238E27FC236}">
                <a16:creationId xmlns:a16="http://schemas.microsoft.com/office/drawing/2014/main" id="{1A014D0E-38B8-DC4F-AECD-2C931E8C10B7}"/>
              </a:ext>
            </a:extLst>
          </p:cNvPr>
          <p:cNvSpPr>
            <a:spLocks noGrp="1"/>
          </p:cNvSpPr>
          <p:nvPr>
            <p:ph type="body" sz="quarter" idx="23" hasCustomPrompt="1"/>
          </p:nvPr>
        </p:nvSpPr>
        <p:spPr>
          <a:xfrm>
            <a:off x="183200" y="2140229"/>
            <a:ext cx="2505075" cy="369332"/>
          </a:xfrm>
        </p:spPr>
        <p:txBody>
          <a:bodyPr>
            <a:normAutofit/>
          </a:bodyPr>
          <a:lstStyle>
            <a:lvl1pPr marL="0" indent="0" algn="r">
              <a:buNone/>
              <a:defRPr sz="2000" b="1">
                <a:solidFill>
                  <a:srgbClr val="213F7C"/>
                </a:solidFill>
              </a:defRPr>
            </a:lvl1pPr>
          </a:lstStyle>
          <a:p>
            <a:pPr lvl="0"/>
            <a:r>
              <a:rPr lang="en-GB" dirty="0"/>
              <a:t>Insert Title here</a:t>
            </a:r>
          </a:p>
        </p:txBody>
      </p:sp>
      <p:sp>
        <p:nvSpPr>
          <p:cNvPr id="30" name="Text Placeholder 27">
            <a:extLst>
              <a:ext uri="{FF2B5EF4-FFF2-40B4-BE49-F238E27FC236}">
                <a16:creationId xmlns:a16="http://schemas.microsoft.com/office/drawing/2014/main" id="{04E6BAAB-D400-994A-A811-D2E871BE8DF6}"/>
              </a:ext>
            </a:extLst>
          </p:cNvPr>
          <p:cNvSpPr>
            <a:spLocks noGrp="1"/>
          </p:cNvSpPr>
          <p:nvPr>
            <p:ph type="body" sz="quarter" idx="24" hasCustomPrompt="1"/>
          </p:nvPr>
        </p:nvSpPr>
        <p:spPr>
          <a:xfrm>
            <a:off x="170922" y="2970412"/>
            <a:ext cx="2505075" cy="369332"/>
          </a:xfrm>
        </p:spPr>
        <p:txBody>
          <a:bodyPr>
            <a:normAutofit/>
          </a:bodyPr>
          <a:lstStyle>
            <a:lvl1pPr marL="0" indent="0" algn="r">
              <a:buNone/>
              <a:defRPr sz="2000" b="1">
                <a:solidFill>
                  <a:srgbClr val="213F7C"/>
                </a:solidFill>
              </a:defRPr>
            </a:lvl1pPr>
          </a:lstStyle>
          <a:p>
            <a:pPr lvl="0"/>
            <a:r>
              <a:rPr lang="en-GB" dirty="0"/>
              <a:t>Insert Title here</a:t>
            </a:r>
          </a:p>
        </p:txBody>
      </p:sp>
      <p:sp>
        <p:nvSpPr>
          <p:cNvPr id="31" name="Text Placeholder 27">
            <a:extLst>
              <a:ext uri="{FF2B5EF4-FFF2-40B4-BE49-F238E27FC236}">
                <a16:creationId xmlns:a16="http://schemas.microsoft.com/office/drawing/2014/main" id="{9A592F84-4BC5-394B-8E62-83ACFCCAD44A}"/>
              </a:ext>
            </a:extLst>
          </p:cNvPr>
          <p:cNvSpPr>
            <a:spLocks noGrp="1"/>
          </p:cNvSpPr>
          <p:nvPr>
            <p:ph type="body" sz="quarter" idx="25" hasCustomPrompt="1"/>
          </p:nvPr>
        </p:nvSpPr>
        <p:spPr>
          <a:xfrm>
            <a:off x="183200" y="3817459"/>
            <a:ext cx="2505075" cy="369332"/>
          </a:xfrm>
        </p:spPr>
        <p:txBody>
          <a:bodyPr>
            <a:normAutofit/>
          </a:bodyPr>
          <a:lstStyle>
            <a:lvl1pPr marL="0" indent="0" algn="r">
              <a:buNone/>
              <a:defRPr sz="2000" b="1">
                <a:solidFill>
                  <a:srgbClr val="213F7C"/>
                </a:solidFill>
              </a:defRPr>
            </a:lvl1pPr>
          </a:lstStyle>
          <a:p>
            <a:pPr lvl="0"/>
            <a:r>
              <a:rPr lang="en-GB" dirty="0"/>
              <a:t>Insert Title here</a:t>
            </a:r>
          </a:p>
        </p:txBody>
      </p:sp>
      <p:sp>
        <p:nvSpPr>
          <p:cNvPr id="32" name="Text Placeholder 27">
            <a:extLst>
              <a:ext uri="{FF2B5EF4-FFF2-40B4-BE49-F238E27FC236}">
                <a16:creationId xmlns:a16="http://schemas.microsoft.com/office/drawing/2014/main" id="{68F6FC6B-ADD8-E548-984D-DA7F6682FFE1}"/>
              </a:ext>
            </a:extLst>
          </p:cNvPr>
          <p:cNvSpPr>
            <a:spLocks noGrp="1"/>
          </p:cNvSpPr>
          <p:nvPr>
            <p:ph type="body" sz="quarter" idx="26" hasCustomPrompt="1"/>
          </p:nvPr>
        </p:nvSpPr>
        <p:spPr>
          <a:xfrm>
            <a:off x="183200" y="4966296"/>
            <a:ext cx="2505075" cy="369332"/>
          </a:xfrm>
        </p:spPr>
        <p:txBody>
          <a:bodyPr>
            <a:normAutofit/>
          </a:bodyPr>
          <a:lstStyle>
            <a:lvl1pPr marL="0" indent="0" algn="r">
              <a:buNone/>
              <a:defRPr sz="2000" b="1">
                <a:solidFill>
                  <a:srgbClr val="213F7C"/>
                </a:solidFill>
              </a:defRPr>
            </a:lvl1pPr>
          </a:lstStyle>
          <a:p>
            <a:pPr lvl="0"/>
            <a:r>
              <a:rPr lang="en-GB" dirty="0"/>
              <a:t>Insert Title here</a:t>
            </a:r>
          </a:p>
        </p:txBody>
      </p:sp>
      <p:sp>
        <p:nvSpPr>
          <p:cNvPr id="19" name="Text Placeholder 5">
            <a:extLst>
              <a:ext uri="{FF2B5EF4-FFF2-40B4-BE49-F238E27FC236}">
                <a16:creationId xmlns:a16="http://schemas.microsoft.com/office/drawing/2014/main" id="{22284A89-60E3-294D-9D2A-1D9553164F9F}"/>
              </a:ext>
            </a:extLst>
          </p:cNvPr>
          <p:cNvSpPr>
            <a:spLocks noGrp="1"/>
          </p:cNvSpPr>
          <p:nvPr>
            <p:ph type="body" sz="quarter" idx="16" hasCustomPrompt="1"/>
          </p:nvPr>
        </p:nvSpPr>
        <p:spPr>
          <a:xfrm>
            <a:off x="3064951" y="1403348"/>
            <a:ext cx="2702944" cy="4184000"/>
          </a:xfrm>
        </p:spPr>
        <p:txBody>
          <a:bodyPr>
            <a:normAutofit/>
          </a:bodyPr>
          <a:lstStyle>
            <a:lvl1pPr marL="0" indent="0">
              <a:buNone/>
              <a:defRPr sz="1100" b="0" i="0">
                <a:solidFill>
                  <a:schemeClr val="bg1">
                    <a:lumMod val="65000"/>
                  </a:schemeClr>
                </a:solidFill>
                <a:latin typeface="Lato Light" panose="020F0502020204030203" pitchFamily="34" charset="0"/>
                <a:ea typeface="Lato Light" panose="020F0502020204030203" pitchFamily="34" charset="0"/>
                <a:cs typeface="Lato Light" panose="020F0502020204030203" pitchFamily="34" charset="0"/>
              </a:defRPr>
            </a:lvl1pPr>
            <a:lvl2pPr>
              <a:defRPr b="0" i="0">
                <a:solidFill>
                  <a:schemeClr val="bg1">
                    <a:lumMod val="65000"/>
                  </a:schemeClr>
                </a:solidFill>
                <a:latin typeface="Lato" panose="020F0502020204030203" pitchFamily="34" charset="0"/>
                <a:ea typeface="Lato" panose="020F0502020204030203" pitchFamily="34" charset="0"/>
                <a:cs typeface="Lato" panose="020F0502020204030203" pitchFamily="34" charset="0"/>
              </a:defRPr>
            </a:lvl2pPr>
            <a:lvl3pPr>
              <a:defRPr b="0" i="0">
                <a:solidFill>
                  <a:schemeClr val="bg1">
                    <a:lumMod val="65000"/>
                  </a:schemeClr>
                </a:solidFill>
                <a:latin typeface="Lato" panose="020F0502020204030203" pitchFamily="34" charset="0"/>
                <a:ea typeface="Lato" panose="020F0502020204030203" pitchFamily="34" charset="0"/>
                <a:cs typeface="Lato" panose="020F0502020204030203" pitchFamily="34" charset="0"/>
              </a:defRPr>
            </a:lvl3pPr>
            <a:lvl4pPr>
              <a:defRPr b="0" i="0">
                <a:solidFill>
                  <a:schemeClr val="bg1">
                    <a:lumMod val="65000"/>
                  </a:schemeClr>
                </a:solidFill>
                <a:latin typeface="Lato" panose="020F0502020204030203" pitchFamily="34" charset="0"/>
                <a:ea typeface="Lato" panose="020F0502020204030203" pitchFamily="34" charset="0"/>
                <a:cs typeface="Lato" panose="020F0502020204030203" pitchFamily="34" charset="0"/>
              </a:defRPr>
            </a:lvl4pPr>
            <a:lvl5pPr>
              <a:defRPr b="0" i="0">
                <a:solidFill>
                  <a:schemeClr val="bg1">
                    <a:lumMod val="65000"/>
                  </a:schemeClr>
                </a:solidFill>
                <a:latin typeface="Lato" panose="020F0502020204030203" pitchFamily="34" charset="0"/>
                <a:ea typeface="Lato" panose="020F0502020204030203" pitchFamily="34" charset="0"/>
                <a:cs typeface="Lato" panose="020F0502020204030203" pitchFamily="34" charset="0"/>
              </a:defRPr>
            </a:lvl5pPr>
            <a:lvl6pPr>
              <a:defRPr b="0" i="0">
                <a:solidFill>
                  <a:schemeClr val="bg1">
                    <a:lumMod val="65000"/>
                  </a:schemeClr>
                </a:solidFill>
                <a:latin typeface="Lato" panose="020F0502020204030203" pitchFamily="34" charset="0"/>
                <a:ea typeface="Lato" panose="020F0502020204030203" pitchFamily="34" charset="0"/>
                <a:cs typeface="Lato" panose="020F0502020204030203" pitchFamily="34" charset="0"/>
              </a:defRPr>
            </a:lvl6pPr>
            <a:lvl7pPr>
              <a:defRPr b="0" i="0">
                <a:solidFill>
                  <a:schemeClr val="bg1">
                    <a:lumMod val="65000"/>
                  </a:schemeClr>
                </a:solidFill>
                <a:latin typeface="Lato" panose="020F0502020204030203" pitchFamily="34" charset="0"/>
                <a:ea typeface="Lato" panose="020F0502020204030203" pitchFamily="34" charset="0"/>
                <a:cs typeface="Lato" panose="020F0502020204030203" pitchFamily="34" charset="0"/>
              </a:defRPr>
            </a:lvl7pPr>
            <a:lvl8pPr>
              <a:defRPr b="0" i="0">
                <a:solidFill>
                  <a:schemeClr val="bg1">
                    <a:lumMod val="65000"/>
                  </a:schemeClr>
                </a:solidFill>
                <a:latin typeface="Lato" panose="020F0502020204030203" pitchFamily="34" charset="0"/>
                <a:ea typeface="Lato" panose="020F0502020204030203" pitchFamily="34" charset="0"/>
                <a:cs typeface="Lato" panose="020F0502020204030203" pitchFamily="34" charset="0"/>
              </a:defRPr>
            </a:lvl8pPr>
            <a:lvl9pPr>
              <a:defRPr b="0" i="0">
                <a:solidFill>
                  <a:schemeClr val="bg1">
                    <a:lumMod val="65000"/>
                  </a:schemeClr>
                </a:solidFill>
                <a:latin typeface="Lato" panose="020F0502020204030203" pitchFamily="34" charset="0"/>
                <a:ea typeface="Lato" panose="020F0502020204030203" pitchFamily="34" charset="0"/>
                <a:cs typeface="Lato" panose="020F0502020204030203" pitchFamily="34" charset="0"/>
              </a:defRPr>
            </a:lvl9pPr>
          </a:lstStyle>
          <a:p>
            <a:pPr lvl="0"/>
            <a:r>
              <a:rPr lang="en-GB" dirty="0"/>
              <a:t>Click to edit text</a:t>
            </a:r>
          </a:p>
        </p:txBody>
      </p:sp>
      <p:sp>
        <p:nvSpPr>
          <p:cNvPr id="26" name="Title 1">
            <a:extLst>
              <a:ext uri="{FF2B5EF4-FFF2-40B4-BE49-F238E27FC236}">
                <a16:creationId xmlns:a16="http://schemas.microsoft.com/office/drawing/2014/main" id="{2F24177F-72AB-EC4B-9CFE-2C4F51034B29}"/>
              </a:ext>
            </a:extLst>
          </p:cNvPr>
          <p:cNvSpPr>
            <a:spLocks noGrp="1"/>
          </p:cNvSpPr>
          <p:nvPr>
            <p:ph type="ctrTitle" hasCustomPrompt="1"/>
          </p:nvPr>
        </p:nvSpPr>
        <p:spPr>
          <a:xfrm>
            <a:off x="2973237" y="573574"/>
            <a:ext cx="4902680" cy="556364"/>
          </a:xfrm>
        </p:spPr>
        <p:txBody>
          <a:bodyPr anchor="b">
            <a:normAutofit/>
          </a:bodyPr>
          <a:lstStyle>
            <a:lvl1pPr algn="l">
              <a:defRPr lang="en-GB" sz="2400" b="0" i="0" kern="1200" dirty="0" smtClean="0">
                <a:solidFill>
                  <a:schemeClr val="accent1"/>
                </a:solidFill>
                <a:latin typeface="Lato" panose="020F0502020204030203" pitchFamily="34" charset="0"/>
                <a:ea typeface="+mj-ea"/>
                <a:cs typeface="Lato" panose="020F0502020204030203" pitchFamily="34" charset="0"/>
              </a:defRPr>
            </a:lvl1pPr>
          </a:lstStyle>
          <a:p>
            <a:r>
              <a:rPr lang="en-GB" dirty="0"/>
              <a:t>Headline</a:t>
            </a:r>
          </a:p>
        </p:txBody>
      </p:sp>
    </p:spTree>
    <p:extLst>
      <p:ext uri="{BB962C8B-B14F-4D97-AF65-F5344CB8AC3E}">
        <p14:creationId xmlns:p14="http://schemas.microsoft.com/office/powerpoint/2010/main" val="2279543228"/>
      </p:ext>
    </p:extLst>
  </p:cSld>
  <p:clrMapOvr>
    <a:masterClrMapping/>
  </p:clrMapOvr>
  <p:extLst>
    <p:ext uri="{DCECCB84-F9BA-43D5-87BE-67443E8EF086}">
      <p15:sldGuideLst xmlns:p15="http://schemas.microsoft.com/office/powerpoint/2012/main">
        <p15:guide id="1" orient="horz" pos="4128">
          <p15:clr>
            <a:srgbClr val="FBAE40"/>
          </p15:clr>
        </p15:guide>
        <p15:guide id="2" orient="horz" pos="107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A0C82A-A6DD-304D-8847-2540C3C0BEFB}"/>
              </a:ext>
            </a:extLst>
          </p:cNvPr>
          <p:cNvPicPr>
            <a:picLocks noChangeAspect="1"/>
          </p:cNvPicPr>
          <p:nvPr userDrawn="1"/>
        </p:nvPicPr>
        <p:blipFill>
          <a:blip r:embed="rId2"/>
          <a:srcRect/>
          <a:stretch/>
        </p:blipFill>
        <p:spPr>
          <a:xfrm>
            <a:off x="0" y="0"/>
            <a:ext cx="12192000" cy="6858000"/>
          </a:xfrm>
          <a:prstGeom prst="rect">
            <a:avLst/>
          </a:prstGeom>
        </p:spPr>
      </p:pic>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426721"/>
            <a:ext cx="11118460" cy="892769"/>
          </a:xfrm>
        </p:spPr>
        <p:txBody>
          <a:bodyPr anchor="b"/>
          <a:lstStyle>
            <a:lvl1pPr algn="l">
              <a:defRPr lang="en-GB" sz="3200" b="0" i="0" kern="1200" dirty="0" smtClean="0">
                <a:solidFill>
                  <a:schemeClr val="accent1"/>
                </a:solidFill>
                <a:latin typeface="Lato" panose="020F0502020204030203" pitchFamily="34" charset="0"/>
                <a:ea typeface="+mj-ea"/>
                <a:cs typeface="Lato" panose="020F0502020204030203" pitchFamily="34" charset="0"/>
              </a:defRPr>
            </a:lvl1pPr>
          </a:lstStyle>
          <a:p>
            <a:r>
              <a:rPr lang="en-GB" dirty="0"/>
              <a:t>Contents</a:t>
            </a:r>
          </a:p>
        </p:txBody>
      </p:sp>
      <p:sp>
        <p:nvSpPr>
          <p:cNvPr id="16" name="Text Placeholder 4">
            <a:extLst>
              <a:ext uri="{FF2B5EF4-FFF2-40B4-BE49-F238E27FC236}">
                <a16:creationId xmlns:a16="http://schemas.microsoft.com/office/drawing/2014/main" id="{952DAD5F-E628-6D46-88C5-C059C5BFF922}"/>
              </a:ext>
            </a:extLst>
          </p:cNvPr>
          <p:cNvSpPr>
            <a:spLocks noGrp="1"/>
          </p:cNvSpPr>
          <p:nvPr>
            <p:ph type="body" sz="quarter" idx="10" hasCustomPrompt="1"/>
          </p:nvPr>
        </p:nvSpPr>
        <p:spPr>
          <a:xfrm>
            <a:off x="550862" y="1701019"/>
            <a:ext cx="10891444" cy="4164127"/>
          </a:xfrm>
        </p:spPr>
        <p:txBody>
          <a:bodyPr/>
          <a:lstStyle>
            <a:lvl1pPr marL="361950" indent="-350838">
              <a:spcBef>
                <a:spcPts val="1500"/>
              </a:spcBef>
              <a:buFont typeface="+mj-lt"/>
              <a:buAutoNum type="arabicPeriod"/>
              <a:tabLst/>
              <a:defRPr/>
            </a:lvl1pPr>
          </a:lstStyle>
          <a:p>
            <a:r>
              <a:rPr lang="en-GB" dirty="0"/>
              <a:t>Section title</a:t>
            </a:r>
          </a:p>
          <a:p>
            <a:r>
              <a:rPr lang="en-GB" dirty="0" err="1"/>
              <a:t>Mauris</a:t>
            </a:r>
            <a:r>
              <a:rPr lang="en-GB" dirty="0"/>
              <a:t> </a:t>
            </a:r>
            <a:r>
              <a:rPr lang="en-GB" dirty="0" err="1"/>
              <a:t>vel</a:t>
            </a:r>
            <a:r>
              <a:rPr lang="en-GB" dirty="0"/>
              <a:t> </a:t>
            </a:r>
            <a:r>
              <a:rPr lang="en-GB" dirty="0" err="1"/>
              <a:t>nibh</a:t>
            </a:r>
            <a:r>
              <a:rPr lang="en-GB" dirty="0"/>
              <a:t> </a:t>
            </a:r>
            <a:r>
              <a:rPr lang="en-GB" dirty="0" err="1"/>
              <a:t>sed</a:t>
            </a:r>
            <a:r>
              <a:rPr lang="en-GB" dirty="0"/>
              <a:t> </a:t>
            </a:r>
            <a:r>
              <a:rPr lang="en-GB" dirty="0" err="1"/>
              <a:t>nibh</a:t>
            </a:r>
            <a:r>
              <a:rPr lang="en-GB" dirty="0"/>
              <a:t> </a:t>
            </a:r>
            <a:r>
              <a:rPr lang="en-GB" dirty="0" err="1"/>
              <a:t>pretium</a:t>
            </a:r>
            <a:r>
              <a:rPr lang="en-GB" dirty="0"/>
              <a:t> </a:t>
            </a:r>
            <a:r>
              <a:rPr lang="en-GB" dirty="0" err="1"/>
              <a:t>faucibus</a:t>
            </a:r>
            <a:endParaRPr lang="en-GB" dirty="0"/>
          </a:p>
          <a:p>
            <a:r>
              <a:rPr lang="en-GB" dirty="0"/>
              <a:t>Nam </a:t>
            </a:r>
            <a:r>
              <a:rPr lang="en-GB" dirty="0" err="1"/>
              <a:t>commodo</a:t>
            </a:r>
            <a:r>
              <a:rPr lang="en-GB" dirty="0"/>
              <a:t> </a:t>
            </a:r>
            <a:r>
              <a:rPr lang="en-GB" dirty="0" err="1"/>
              <a:t>hendrerit</a:t>
            </a:r>
            <a:r>
              <a:rPr lang="en-GB" dirty="0"/>
              <a:t> </a:t>
            </a:r>
            <a:r>
              <a:rPr lang="en-GB" dirty="0" err="1"/>
              <a:t>diam</a:t>
            </a:r>
            <a:endParaRPr lang="en-GB" dirty="0"/>
          </a:p>
          <a:p>
            <a:r>
              <a:rPr lang="en-GB" dirty="0" err="1"/>
              <a:t>Sed</a:t>
            </a:r>
            <a:r>
              <a:rPr lang="en-GB" dirty="0"/>
              <a:t> </a:t>
            </a:r>
            <a:r>
              <a:rPr lang="en-GB" dirty="0" err="1"/>
              <a:t>imperdiet</a:t>
            </a:r>
            <a:r>
              <a:rPr lang="en-GB" dirty="0"/>
              <a:t> </a:t>
            </a:r>
            <a:r>
              <a:rPr lang="en-GB" dirty="0" err="1"/>
              <a:t>lacus</a:t>
            </a:r>
            <a:r>
              <a:rPr lang="en-GB" dirty="0"/>
              <a:t> </a:t>
            </a:r>
            <a:r>
              <a:rPr lang="en-GB" dirty="0" err="1"/>
              <a:t>vulputate</a:t>
            </a:r>
            <a:r>
              <a:rPr lang="en-GB" dirty="0"/>
              <a:t> </a:t>
            </a:r>
            <a:r>
              <a:rPr lang="en-GB" dirty="0" err="1"/>
              <a:t>nec</a:t>
            </a:r>
            <a:r>
              <a:rPr lang="en-GB" dirty="0"/>
              <a:t> </a:t>
            </a:r>
          </a:p>
          <a:p>
            <a:r>
              <a:rPr lang="en-GB" dirty="0" err="1"/>
              <a:t>Iteger</a:t>
            </a:r>
            <a:r>
              <a:rPr lang="en-GB" dirty="0"/>
              <a:t> </a:t>
            </a:r>
            <a:r>
              <a:rPr lang="en-GB" dirty="0" err="1"/>
              <a:t>eu</a:t>
            </a:r>
            <a:r>
              <a:rPr lang="en-GB" dirty="0"/>
              <a:t> </a:t>
            </a:r>
            <a:r>
              <a:rPr lang="en-GB" dirty="0" err="1"/>
              <a:t>urna</a:t>
            </a:r>
            <a:r>
              <a:rPr lang="en-GB" dirty="0"/>
              <a:t> </a:t>
            </a:r>
            <a:r>
              <a:rPr lang="en-GB" dirty="0" err="1"/>
              <a:t>fringilla</a:t>
            </a:r>
            <a:r>
              <a:rPr lang="en-GB" dirty="0"/>
              <a:t> </a:t>
            </a:r>
            <a:r>
              <a:rPr lang="en-GB" dirty="0" err="1"/>
              <a:t>faucibus</a:t>
            </a:r>
            <a:r>
              <a:rPr lang="en-GB" dirty="0"/>
              <a:t> </a:t>
            </a:r>
            <a:r>
              <a:rPr lang="en-GB" dirty="0" err="1"/>
              <a:t>massa</a:t>
            </a:r>
            <a:r>
              <a:rPr lang="en-GB" dirty="0"/>
              <a:t> </a:t>
            </a:r>
          </a:p>
          <a:p>
            <a:r>
              <a:rPr lang="en-GB" dirty="0"/>
              <a:t>Ut </a:t>
            </a:r>
            <a:r>
              <a:rPr lang="en-GB" dirty="0" err="1"/>
              <a:t>enim</a:t>
            </a:r>
            <a:r>
              <a:rPr lang="en-GB" dirty="0"/>
              <a:t> ad minim </a:t>
            </a:r>
            <a:r>
              <a:rPr lang="en-GB" dirty="0" err="1"/>
              <a:t>veniam</a:t>
            </a:r>
            <a:endParaRPr lang="en-GB" dirty="0"/>
          </a:p>
          <a:p>
            <a:r>
              <a:rPr lang="en-GB" dirty="0" err="1"/>
              <a:t>Excepteur</a:t>
            </a:r>
            <a:r>
              <a:rPr lang="en-GB" dirty="0"/>
              <a:t> </a:t>
            </a:r>
            <a:r>
              <a:rPr lang="en-GB" dirty="0" err="1"/>
              <a:t>sint</a:t>
            </a:r>
            <a:r>
              <a:rPr lang="en-GB" dirty="0"/>
              <a:t> </a:t>
            </a:r>
            <a:r>
              <a:rPr lang="en-GB" dirty="0" err="1"/>
              <a:t>occaecat</a:t>
            </a:r>
            <a:r>
              <a:rPr lang="en-GB" dirty="0"/>
              <a:t> </a:t>
            </a:r>
          </a:p>
          <a:p>
            <a:endParaRPr lang="en-US" dirty="0"/>
          </a:p>
        </p:txBody>
      </p:sp>
      <p:sp>
        <p:nvSpPr>
          <p:cNvPr id="46" name="Slide Number Placeholder 45">
            <a:extLst>
              <a:ext uri="{FF2B5EF4-FFF2-40B4-BE49-F238E27FC236}">
                <a16:creationId xmlns:a16="http://schemas.microsoft.com/office/drawing/2014/main" id="{8D6608B3-1F57-6E41-80A1-91B7D9F81861}"/>
              </a:ext>
            </a:extLst>
          </p:cNvPr>
          <p:cNvSpPr>
            <a:spLocks noGrp="1"/>
          </p:cNvSpPr>
          <p:nvPr>
            <p:ph type="sldNum" sz="quarter" idx="19"/>
          </p:nvPr>
        </p:nvSpPr>
        <p:spPr>
          <a:xfrm>
            <a:off x="285124" y="6408943"/>
            <a:ext cx="400706" cy="365125"/>
          </a:xfrm>
          <a:prstGeom prst="rect">
            <a:avLst/>
          </a:prstGeom>
        </p:spPr>
        <p:txBody>
          <a:bodyPr/>
          <a:lstStyle>
            <a:lvl1pPr algn="r">
              <a:defRPr sz="1000"/>
            </a:lvl1pPr>
          </a:lstStyle>
          <a:p>
            <a:fld id="{14B49774-BFA8-A742-9DC1-5F552DCB25F4}" type="slidenum">
              <a:rPr lang="en-US" smtClean="0">
                <a:solidFill>
                  <a:srgbClr val="929292"/>
                </a:solidFill>
              </a:rPr>
              <a:pPr/>
              <a:t>‹#›</a:t>
            </a:fld>
            <a:r>
              <a:rPr lang="en-US" dirty="0"/>
              <a:t> </a:t>
            </a:r>
            <a:r>
              <a:rPr lang="en-US" dirty="0">
                <a:solidFill>
                  <a:schemeClr val="accent2"/>
                </a:solidFill>
              </a:rPr>
              <a:t> </a:t>
            </a:r>
            <a:r>
              <a:rPr lang="en-US" dirty="0">
                <a:solidFill>
                  <a:schemeClr val="accent4"/>
                </a:solidFill>
              </a:rPr>
              <a:t> </a:t>
            </a:r>
          </a:p>
        </p:txBody>
      </p:sp>
    </p:spTree>
    <p:extLst>
      <p:ext uri="{BB962C8B-B14F-4D97-AF65-F5344CB8AC3E}">
        <p14:creationId xmlns:p14="http://schemas.microsoft.com/office/powerpoint/2010/main" val="21337538"/>
      </p:ext>
    </p:extLst>
  </p:cSld>
  <p:clrMapOvr>
    <a:masterClrMapping/>
  </p:clrMapOvr>
  <p:extLst>
    <p:ext uri="{DCECCB84-F9BA-43D5-87BE-67443E8EF086}">
      <p15:sldGuideLst xmlns:p15="http://schemas.microsoft.com/office/powerpoint/2012/main">
        <p15:guide id="1" orient="horz" pos="4133">
          <p15:clr>
            <a:srgbClr val="FBAE40"/>
          </p15:clr>
        </p15:guide>
        <p15:guide id="2" orient="horz" pos="107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ver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D05F61-AB38-E34E-B1DD-72B7538288A3}"/>
              </a:ext>
            </a:extLst>
          </p:cNvPr>
          <p:cNvPicPr>
            <a:picLocks noChangeAspect="1"/>
          </p:cNvPicPr>
          <p:nvPr userDrawn="1"/>
        </p:nvPicPr>
        <p:blipFill rotWithShape="1">
          <a:blip r:embed="rId2"/>
          <a:srcRect t="10370"/>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447B5960-0AF6-2541-8603-436DC9EAB8E0}"/>
              </a:ext>
            </a:extLst>
          </p:cNvPr>
          <p:cNvSpPr>
            <a:spLocks noGrp="1"/>
          </p:cNvSpPr>
          <p:nvPr>
            <p:ph type="body" sz="quarter" idx="16" hasCustomPrompt="1"/>
          </p:nvPr>
        </p:nvSpPr>
        <p:spPr>
          <a:xfrm>
            <a:off x="916393" y="915209"/>
            <a:ext cx="4100594" cy="308153"/>
          </a:xfrm>
        </p:spPr>
        <p:txBody>
          <a:bodyPr/>
          <a:lstStyle>
            <a:lvl1pPr marL="180975" indent="-180975" algn="l">
              <a:buClr>
                <a:schemeClr val="accent3"/>
              </a:buClr>
              <a:buFontTx/>
              <a:buNone/>
              <a:tabLst/>
              <a:defRPr sz="1600" b="0" i="0">
                <a:solidFill>
                  <a:srgbClr val="213F7C"/>
                </a:solidFill>
                <a:latin typeface="Lato" panose="020F0502020204030203" pitchFamily="34" charset="0"/>
                <a:ea typeface="Lato" panose="020F0502020204030203" pitchFamily="34" charset="0"/>
                <a:cs typeface="Lato" panose="020F0502020204030203" pitchFamily="34" charset="0"/>
              </a:defRPr>
            </a:lvl1pPr>
            <a:lvl2pPr marL="358775" indent="-179388" algn="ctr">
              <a:buClr>
                <a:schemeClr val="accent3"/>
              </a:buClr>
              <a:buFontTx/>
              <a:buNone/>
              <a:tabLst/>
              <a:defRPr sz="1400" b="0" i="0">
                <a:solidFill>
                  <a:schemeClr val="bg1"/>
                </a:solidFill>
                <a:latin typeface="Space Grotesk" pitchFamily="2" charset="77"/>
                <a:cs typeface="Space Grotesk" pitchFamily="2" charset="77"/>
              </a:defRPr>
            </a:lvl2pPr>
            <a:lvl3pPr marL="539750" indent="-179388" algn="ctr">
              <a:buClr>
                <a:schemeClr val="accent3"/>
              </a:buClr>
              <a:buFontTx/>
              <a:buNone/>
              <a:tabLst/>
              <a:defRPr sz="1200" b="0" i="0">
                <a:solidFill>
                  <a:schemeClr val="bg1"/>
                </a:solidFill>
                <a:latin typeface="Space Grotesk" pitchFamily="2" charset="77"/>
                <a:cs typeface="Space Grotesk" pitchFamily="2" charset="77"/>
              </a:defRPr>
            </a:lvl3pPr>
            <a:lvl4pPr marL="719138" indent="-179388" algn="ctr">
              <a:buClr>
                <a:schemeClr val="accent3"/>
              </a:buClr>
              <a:buFontTx/>
              <a:buNone/>
              <a:tabLst/>
              <a:defRPr sz="1100" b="0" i="0">
                <a:solidFill>
                  <a:schemeClr val="bg1"/>
                </a:solidFill>
                <a:latin typeface="Space Grotesk" pitchFamily="2" charset="77"/>
                <a:cs typeface="Space Grotesk" pitchFamily="2" charset="77"/>
              </a:defRPr>
            </a:lvl4pPr>
            <a:lvl5pPr marL="898525" indent="-179388" algn="ctr">
              <a:buClr>
                <a:schemeClr val="accent3"/>
              </a:buClr>
              <a:buFontTx/>
              <a:buNone/>
              <a:tabLst/>
              <a:defRPr sz="1100" b="0" i="0">
                <a:solidFill>
                  <a:schemeClr val="bg1"/>
                </a:solidFill>
                <a:latin typeface="Space Grotesk" pitchFamily="2" charset="77"/>
                <a:cs typeface="Space Grotesk" pitchFamily="2" charset="77"/>
              </a:defRPr>
            </a:lvl5pPr>
            <a:lvl6pPr marL="1079500" indent="-179388" algn="ctr">
              <a:buClr>
                <a:schemeClr val="accent3"/>
              </a:buClr>
              <a:buFontTx/>
              <a:buNone/>
              <a:tabLst/>
              <a:defRPr sz="1000" b="0" i="0">
                <a:solidFill>
                  <a:schemeClr val="bg1"/>
                </a:solidFill>
                <a:latin typeface="Space Grotesk" pitchFamily="2" charset="77"/>
                <a:cs typeface="Space Grotesk" pitchFamily="2" charset="77"/>
              </a:defRPr>
            </a:lvl6pPr>
            <a:lvl7pPr marL="1258888" indent="-179388" algn="ctr">
              <a:buClr>
                <a:schemeClr val="accent3"/>
              </a:buClr>
              <a:buFontTx/>
              <a:buNone/>
              <a:tabLst/>
              <a:defRPr sz="900" b="0" i="0">
                <a:solidFill>
                  <a:schemeClr val="bg1"/>
                </a:solidFill>
                <a:latin typeface="Space Grotesk" pitchFamily="2" charset="77"/>
                <a:cs typeface="Space Grotesk" pitchFamily="2" charset="77"/>
              </a:defRPr>
            </a:lvl7pPr>
            <a:lvl8pPr marL="1439863" indent="-179388" algn="ctr">
              <a:buClr>
                <a:schemeClr val="accent3"/>
              </a:buClr>
              <a:buFontTx/>
              <a:buNone/>
              <a:tabLst/>
              <a:defRPr sz="800" b="0" i="0">
                <a:solidFill>
                  <a:schemeClr val="bg1"/>
                </a:solidFill>
                <a:latin typeface="Space Grotesk" pitchFamily="2" charset="77"/>
                <a:cs typeface="Space Grotesk" pitchFamily="2" charset="77"/>
              </a:defRPr>
            </a:lvl8pPr>
            <a:lvl9pPr marL="1619250" indent="-179388" algn="ctr">
              <a:buClr>
                <a:schemeClr val="accent3"/>
              </a:buClr>
              <a:buFontTx/>
              <a:buNone/>
              <a:tabLst/>
              <a:defRPr sz="700" b="0" i="0">
                <a:solidFill>
                  <a:schemeClr val="bg1"/>
                </a:solidFill>
                <a:latin typeface="Space Grotesk" pitchFamily="2" charset="77"/>
                <a:cs typeface="Space Grotesk" pitchFamily="2" charset="77"/>
              </a:defRPr>
            </a:lvl9pPr>
          </a:lstStyle>
          <a:p>
            <a:pPr lvl="0"/>
            <a:r>
              <a:rPr lang="en-GB" dirty="0"/>
              <a:t>Date 2021</a:t>
            </a:r>
            <a:endParaRPr lang="en-US" dirty="0"/>
          </a:p>
        </p:txBody>
      </p:sp>
      <p:sp>
        <p:nvSpPr>
          <p:cNvPr id="15" name="Text Placeholder 2">
            <a:extLst>
              <a:ext uri="{FF2B5EF4-FFF2-40B4-BE49-F238E27FC236}">
                <a16:creationId xmlns:a16="http://schemas.microsoft.com/office/drawing/2014/main" id="{9DA521E2-1007-5844-858E-4B0FA4B2ACA2}"/>
              </a:ext>
            </a:extLst>
          </p:cNvPr>
          <p:cNvSpPr>
            <a:spLocks noGrp="1"/>
          </p:cNvSpPr>
          <p:nvPr>
            <p:ph type="body" sz="quarter" idx="20" hasCustomPrompt="1"/>
          </p:nvPr>
        </p:nvSpPr>
        <p:spPr>
          <a:xfrm>
            <a:off x="916393" y="296862"/>
            <a:ext cx="4901388" cy="623992"/>
          </a:xfrm>
        </p:spPr>
        <p:txBody>
          <a:bodyPr anchor="ctr"/>
          <a:lstStyle>
            <a:lvl1pPr marL="9525" indent="-9525" algn="l">
              <a:buClr>
                <a:schemeClr val="accent3"/>
              </a:buClr>
              <a:buFontTx/>
              <a:buNone/>
              <a:tabLst/>
              <a:defRPr sz="2900" b="0" i="0">
                <a:solidFill>
                  <a:srgbClr val="213F7C"/>
                </a:solidFill>
                <a:latin typeface="Lato" panose="020F0502020204030203" pitchFamily="34" charset="0"/>
                <a:ea typeface="Lato" panose="020F0502020204030203" pitchFamily="34" charset="0"/>
                <a:cs typeface="Lato" panose="020F0502020204030203" pitchFamily="34" charset="0"/>
              </a:defRPr>
            </a:lvl1pPr>
            <a:lvl2pPr marL="358775" indent="-179388" algn="ctr">
              <a:buClr>
                <a:schemeClr val="accent3"/>
              </a:buClr>
              <a:buFontTx/>
              <a:buNone/>
              <a:tabLst/>
              <a:defRPr sz="1400" b="0" i="0">
                <a:solidFill>
                  <a:schemeClr val="bg1"/>
                </a:solidFill>
                <a:latin typeface="Space Grotesk" pitchFamily="2" charset="77"/>
                <a:cs typeface="Space Grotesk" pitchFamily="2" charset="77"/>
              </a:defRPr>
            </a:lvl2pPr>
            <a:lvl3pPr marL="539750" indent="-179388" algn="ctr">
              <a:buClr>
                <a:schemeClr val="accent3"/>
              </a:buClr>
              <a:buFontTx/>
              <a:buNone/>
              <a:tabLst/>
              <a:defRPr sz="1200" b="0" i="0">
                <a:solidFill>
                  <a:schemeClr val="bg1"/>
                </a:solidFill>
                <a:latin typeface="Space Grotesk" pitchFamily="2" charset="77"/>
                <a:cs typeface="Space Grotesk" pitchFamily="2" charset="77"/>
              </a:defRPr>
            </a:lvl3pPr>
            <a:lvl4pPr marL="719138" indent="-179388" algn="ctr">
              <a:buClr>
                <a:schemeClr val="accent3"/>
              </a:buClr>
              <a:buFontTx/>
              <a:buNone/>
              <a:tabLst/>
              <a:defRPr sz="1100" b="0" i="0">
                <a:solidFill>
                  <a:schemeClr val="bg1"/>
                </a:solidFill>
                <a:latin typeface="Space Grotesk" pitchFamily="2" charset="77"/>
                <a:cs typeface="Space Grotesk" pitchFamily="2" charset="77"/>
              </a:defRPr>
            </a:lvl4pPr>
            <a:lvl5pPr marL="898525" indent="-179388" algn="ctr">
              <a:buClr>
                <a:schemeClr val="accent3"/>
              </a:buClr>
              <a:buFontTx/>
              <a:buNone/>
              <a:tabLst/>
              <a:defRPr sz="1100" b="0" i="0">
                <a:solidFill>
                  <a:schemeClr val="bg1"/>
                </a:solidFill>
                <a:latin typeface="Space Grotesk" pitchFamily="2" charset="77"/>
                <a:cs typeface="Space Grotesk" pitchFamily="2" charset="77"/>
              </a:defRPr>
            </a:lvl5pPr>
            <a:lvl6pPr marL="1079500" indent="-179388" algn="ctr">
              <a:buClr>
                <a:schemeClr val="accent3"/>
              </a:buClr>
              <a:buFontTx/>
              <a:buNone/>
              <a:tabLst/>
              <a:defRPr sz="1000" b="0" i="0">
                <a:solidFill>
                  <a:schemeClr val="bg1"/>
                </a:solidFill>
                <a:latin typeface="Space Grotesk" pitchFamily="2" charset="77"/>
                <a:cs typeface="Space Grotesk" pitchFamily="2" charset="77"/>
              </a:defRPr>
            </a:lvl6pPr>
            <a:lvl7pPr marL="1258888" indent="-179388" algn="ctr">
              <a:buClr>
                <a:schemeClr val="accent3"/>
              </a:buClr>
              <a:buFontTx/>
              <a:buNone/>
              <a:tabLst/>
              <a:defRPr sz="900" b="0" i="0">
                <a:solidFill>
                  <a:schemeClr val="bg1"/>
                </a:solidFill>
                <a:latin typeface="Space Grotesk" pitchFamily="2" charset="77"/>
                <a:cs typeface="Space Grotesk" pitchFamily="2" charset="77"/>
              </a:defRPr>
            </a:lvl7pPr>
            <a:lvl8pPr marL="1439863" indent="-179388" algn="ctr">
              <a:buClr>
                <a:schemeClr val="accent3"/>
              </a:buClr>
              <a:buFontTx/>
              <a:buNone/>
              <a:tabLst/>
              <a:defRPr sz="800" b="0" i="0">
                <a:solidFill>
                  <a:schemeClr val="bg1"/>
                </a:solidFill>
                <a:latin typeface="Space Grotesk" pitchFamily="2" charset="77"/>
                <a:cs typeface="Space Grotesk" pitchFamily="2" charset="77"/>
              </a:defRPr>
            </a:lvl8pPr>
            <a:lvl9pPr marL="1619250" indent="-179388" algn="ctr">
              <a:buClr>
                <a:schemeClr val="accent3"/>
              </a:buClr>
              <a:buFontTx/>
              <a:buNone/>
              <a:tabLst/>
              <a:defRPr sz="700" b="0" i="0">
                <a:solidFill>
                  <a:schemeClr val="bg1"/>
                </a:solidFill>
                <a:latin typeface="Space Grotesk" pitchFamily="2" charset="77"/>
                <a:cs typeface="Space Grotesk" pitchFamily="2" charset="77"/>
              </a:defRPr>
            </a:lvl9pPr>
          </a:lstStyle>
          <a:p>
            <a:pPr lvl="0"/>
            <a:r>
              <a:rPr lang="en-GB" dirty="0"/>
              <a:t>Presentation Cover 1</a:t>
            </a:r>
            <a:endParaRPr lang="en-US" dirty="0"/>
          </a:p>
        </p:txBody>
      </p:sp>
      <p:pic>
        <p:nvPicPr>
          <p:cNvPr id="6" name="Picture 5">
            <a:extLst>
              <a:ext uri="{FF2B5EF4-FFF2-40B4-BE49-F238E27FC236}">
                <a16:creationId xmlns:a16="http://schemas.microsoft.com/office/drawing/2014/main" id="{741E39C9-D68B-794C-B2F4-01C9516F67E9}"/>
              </a:ext>
            </a:extLst>
          </p:cNvPr>
          <p:cNvPicPr>
            <a:picLocks noChangeAspect="1"/>
          </p:cNvPicPr>
          <p:nvPr userDrawn="1"/>
        </p:nvPicPr>
        <p:blipFill>
          <a:blip r:embed="rId3"/>
          <a:stretch>
            <a:fillRect/>
          </a:stretch>
        </p:blipFill>
        <p:spPr>
          <a:xfrm>
            <a:off x="916393" y="5409684"/>
            <a:ext cx="2627312" cy="1066380"/>
          </a:xfrm>
          <a:prstGeom prst="rect">
            <a:avLst/>
          </a:prstGeom>
        </p:spPr>
      </p:pic>
    </p:spTree>
    <p:extLst>
      <p:ext uri="{BB962C8B-B14F-4D97-AF65-F5344CB8AC3E}">
        <p14:creationId xmlns:p14="http://schemas.microsoft.com/office/powerpoint/2010/main" val="2331261593"/>
      </p:ext>
    </p:extLst>
  </p:cSld>
  <p:clrMapOvr>
    <a:masterClrMapping/>
  </p:clrMapOvr>
  <p:extLst>
    <p:ext uri="{DCECCB84-F9BA-43D5-87BE-67443E8EF086}">
      <p15:sldGuideLst xmlns:p15="http://schemas.microsoft.com/office/powerpoint/2012/main">
        <p15:guide id="1" orient="horz" pos="4133">
          <p15:clr>
            <a:srgbClr val="FBAE40"/>
          </p15:clr>
        </p15:guide>
        <p15:guide id="2" orient="horz" pos="107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E35D1-7EDF-8644-866D-8C0F5AB80363}"/>
              </a:ext>
            </a:extLst>
          </p:cNvPr>
          <p:cNvSpPr>
            <a:spLocks noGrp="1"/>
          </p:cNvSpPr>
          <p:nvPr>
            <p:ph type="title"/>
          </p:nvPr>
        </p:nvSpPr>
        <p:spPr/>
        <p:txBody>
          <a:bodyPr/>
          <a:lstStyle>
            <a:lvl1pPr>
              <a:defRPr b="0" i="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defRPr>
            </a:lvl1pPr>
          </a:lstStyle>
          <a:p>
            <a:r>
              <a:rPr lang="en-GB"/>
              <a:t>Click to edit Master title style</a:t>
            </a:r>
          </a:p>
        </p:txBody>
      </p:sp>
      <p:sp>
        <p:nvSpPr>
          <p:cNvPr id="3" name="Content Placeholder 2">
            <a:extLst>
              <a:ext uri="{FF2B5EF4-FFF2-40B4-BE49-F238E27FC236}">
                <a16:creationId xmlns:a16="http://schemas.microsoft.com/office/drawing/2014/main" id="{C8D413CD-A7DF-1944-9256-3B1894EC68AC}"/>
              </a:ext>
            </a:extLst>
          </p:cNvPr>
          <p:cNvSpPr>
            <a:spLocks noGrp="1"/>
          </p:cNvSpPr>
          <p:nvPr>
            <p:ph idx="1"/>
          </p:nvPr>
        </p:nvSpPr>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Slide Number Placeholder 5">
            <a:extLst>
              <a:ext uri="{FF2B5EF4-FFF2-40B4-BE49-F238E27FC236}">
                <a16:creationId xmlns:a16="http://schemas.microsoft.com/office/drawing/2014/main" id="{223B4A1E-6F7A-8D46-A957-71C7A0C96DAB}"/>
              </a:ext>
            </a:extLst>
          </p:cNvPr>
          <p:cNvSpPr>
            <a:spLocks noGrp="1"/>
          </p:cNvSpPr>
          <p:nvPr>
            <p:ph type="sldNum" sz="quarter" idx="4"/>
          </p:nvPr>
        </p:nvSpPr>
        <p:spPr>
          <a:xfrm>
            <a:off x="259308" y="6420312"/>
            <a:ext cx="427182" cy="365125"/>
          </a:xfrm>
          <a:prstGeom prst="rect">
            <a:avLst/>
          </a:prstGeom>
        </p:spPr>
        <p:txBody>
          <a:bodyPr vert="horz" lIns="91440" tIns="45720" rIns="91440" bIns="45720" rtlCol="0" anchor="ctr"/>
          <a:lstStyle>
            <a:lvl1pPr algn="r">
              <a:defRPr sz="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1pPr>
          </a:lstStyle>
          <a:p>
            <a:fld id="{EE832A88-3584-B94D-92C6-7B97E9CAAB1A}" type="slidenum">
              <a:rPr lang="en-GB" smtClean="0"/>
              <a:pPr/>
              <a:t>‹#›</a:t>
            </a:fld>
            <a:endParaRPr lang="en-GB"/>
          </a:p>
        </p:txBody>
      </p:sp>
    </p:spTree>
    <p:extLst>
      <p:ext uri="{BB962C8B-B14F-4D97-AF65-F5344CB8AC3E}">
        <p14:creationId xmlns:p14="http://schemas.microsoft.com/office/powerpoint/2010/main" val="3424956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62AE90-98FB-2947-9CFC-0DB0A1513F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Title 6">
            <a:extLst>
              <a:ext uri="{FF2B5EF4-FFF2-40B4-BE49-F238E27FC236}">
                <a16:creationId xmlns:a16="http://schemas.microsoft.com/office/drawing/2014/main" id="{F2DD5BEC-AD2C-2342-B1DB-4D392CB83643}"/>
              </a:ext>
            </a:extLst>
          </p:cNvPr>
          <p:cNvSpPr>
            <a:spLocks noGrp="1"/>
          </p:cNvSpPr>
          <p:nvPr>
            <p:ph type="title"/>
          </p:nvPr>
        </p:nvSpPr>
        <p:spPr/>
        <p:txBody>
          <a:bodyPr/>
          <a:lstStyle/>
          <a:p>
            <a:r>
              <a:rPr lang="en-GB"/>
              <a:t>Click to edit Master title style</a:t>
            </a:r>
          </a:p>
        </p:txBody>
      </p:sp>
      <p:sp>
        <p:nvSpPr>
          <p:cNvPr id="8" name="Slide Number Placeholder 5">
            <a:extLst>
              <a:ext uri="{FF2B5EF4-FFF2-40B4-BE49-F238E27FC236}">
                <a16:creationId xmlns:a16="http://schemas.microsoft.com/office/drawing/2014/main" id="{A0408933-FC85-F343-97CD-19FBB9ADE596}"/>
              </a:ext>
            </a:extLst>
          </p:cNvPr>
          <p:cNvSpPr>
            <a:spLocks noGrp="1"/>
          </p:cNvSpPr>
          <p:nvPr>
            <p:ph type="sldNum" sz="quarter" idx="4"/>
          </p:nvPr>
        </p:nvSpPr>
        <p:spPr>
          <a:xfrm>
            <a:off x="259308" y="6420312"/>
            <a:ext cx="427182" cy="365125"/>
          </a:xfrm>
          <a:prstGeom prst="rect">
            <a:avLst/>
          </a:prstGeom>
        </p:spPr>
        <p:txBody>
          <a:bodyPr vert="horz" lIns="91440" tIns="45720" rIns="91440" bIns="45720" rtlCol="0" anchor="ctr"/>
          <a:lstStyle>
            <a:lvl1pPr algn="r">
              <a:defRPr sz="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1pPr>
          </a:lstStyle>
          <a:p>
            <a:fld id="{EE832A88-3584-B94D-92C6-7B97E9CAAB1A}" type="slidenum">
              <a:rPr lang="en-GB" smtClean="0"/>
              <a:pPr/>
              <a:t>‹#›</a:t>
            </a:fld>
            <a:endParaRPr lang="en-GB"/>
          </a:p>
        </p:txBody>
      </p:sp>
    </p:spTree>
    <p:extLst>
      <p:ext uri="{BB962C8B-B14F-4D97-AF65-F5344CB8AC3E}">
        <p14:creationId xmlns:p14="http://schemas.microsoft.com/office/powerpoint/2010/main" val="1615407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4122B9-BF3E-B745-9ECC-87CD81A6ACD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02638CE-DD82-2244-ABE3-15E3E339946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a:extLst>
              <a:ext uri="{FF2B5EF4-FFF2-40B4-BE49-F238E27FC236}">
                <a16:creationId xmlns:a16="http://schemas.microsoft.com/office/drawing/2014/main" id="{AEAF3975-7F77-0C4C-97D2-7654AF81D05C}"/>
              </a:ext>
            </a:extLst>
          </p:cNvPr>
          <p:cNvSpPr>
            <a:spLocks noGrp="1"/>
          </p:cNvSpPr>
          <p:nvPr>
            <p:ph type="title"/>
          </p:nvPr>
        </p:nvSpPr>
        <p:spPr/>
        <p:txBody>
          <a:bodyPr/>
          <a:lstStyle/>
          <a:p>
            <a:r>
              <a:rPr lang="en-GB"/>
              <a:t>Click to edit Master title style</a:t>
            </a:r>
          </a:p>
        </p:txBody>
      </p:sp>
      <p:sp>
        <p:nvSpPr>
          <p:cNvPr id="10" name="Slide Number Placeholder 5">
            <a:extLst>
              <a:ext uri="{FF2B5EF4-FFF2-40B4-BE49-F238E27FC236}">
                <a16:creationId xmlns:a16="http://schemas.microsoft.com/office/drawing/2014/main" id="{6CF18DD3-7598-F04A-8968-E13D3E38C1A6}"/>
              </a:ext>
            </a:extLst>
          </p:cNvPr>
          <p:cNvSpPr>
            <a:spLocks noGrp="1"/>
          </p:cNvSpPr>
          <p:nvPr>
            <p:ph type="sldNum" sz="quarter" idx="4"/>
          </p:nvPr>
        </p:nvSpPr>
        <p:spPr>
          <a:xfrm>
            <a:off x="259308" y="6420312"/>
            <a:ext cx="427182" cy="365125"/>
          </a:xfrm>
          <a:prstGeom prst="rect">
            <a:avLst/>
          </a:prstGeom>
        </p:spPr>
        <p:txBody>
          <a:bodyPr vert="horz" lIns="91440" tIns="45720" rIns="91440" bIns="45720" rtlCol="0" anchor="ctr"/>
          <a:lstStyle>
            <a:lvl1pPr algn="r">
              <a:defRPr sz="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1pPr>
          </a:lstStyle>
          <a:p>
            <a:fld id="{EE832A88-3584-B94D-92C6-7B97E9CAAB1A}" type="slidenum">
              <a:rPr lang="en-GB" smtClean="0"/>
              <a:pPr/>
              <a:t>‹#›</a:t>
            </a:fld>
            <a:endParaRPr lang="en-GB"/>
          </a:p>
        </p:txBody>
      </p:sp>
    </p:spTree>
    <p:extLst>
      <p:ext uri="{BB962C8B-B14F-4D97-AF65-F5344CB8AC3E}">
        <p14:creationId xmlns:p14="http://schemas.microsoft.com/office/powerpoint/2010/main" val="3448801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D2C12-913D-F64D-8E14-A1B5D61AE3ED}"/>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670B1ADC-AAE0-0B40-875F-2D5E6DC291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E6CDBE0-7446-3F40-99A8-2A729C1549A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B320322-371C-0440-B7B7-EC72A95337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8A06B6E-15AC-9D40-A8CF-E7C436364C4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Slide Number Placeholder 9">
            <a:extLst>
              <a:ext uri="{FF2B5EF4-FFF2-40B4-BE49-F238E27FC236}">
                <a16:creationId xmlns:a16="http://schemas.microsoft.com/office/drawing/2014/main" id="{14975043-6CD8-D540-8DB2-37AE921EC10F}"/>
              </a:ext>
            </a:extLst>
          </p:cNvPr>
          <p:cNvSpPr>
            <a:spLocks noGrp="1"/>
          </p:cNvSpPr>
          <p:nvPr>
            <p:ph type="sldNum" sz="quarter" idx="10"/>
          </p:nvPr>
        </p:nvSpPr>
        <p:spPr/>
        <p:txBody>
          <a:bodyPr/>
          <a:lstStyle/>
          <a:p>
            <a:fld id="{EE832A88-3584-B94D-92C6-7B97E9CAAB1A}" type="slidenum">
              <a:rPr lang="en-GB" smtClean="0"/>
              <a:pPr/>
              <a:t>‹#›</a:t>
            </a:fld>
            <a:endParaRPr lang="en-GB"/>
          </a:p>
        </p:txBody>
      </p:sp>
    </p:spTree>
    <p:extLst>
      <p:ext uri="{BB962C8B-B14F-4D97-AF65-F5344CB8AC3E}">
        <p14:creationId xmlns:p14="http://schemas.microsoft.com/office/powerpoint/2010/main" val="1732792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32C72-AF8D-E541-9FA0-424BE8DF20AB}"/>
              </a:ext>
            </a:extLst>
          </p:cNvPr>
          <p:cNvSpPr>
            <a:spLocks noGrp="1"/>
          </p:cNvSpPr>
          <p:nvPr>
            <p:ph type="title"/>
          </p:nvPr>
        </p:nvSpPr>
        <p:spPr/>
        <p:txBody>
          <a:bodyPr/>
          <a:lstStyle/>
          <a:p>
            <a:r>
              <a:rPr lang="en-GB"/>
              <a:t>Click to edit Master title style</a:t>
            </a:r>
          </a:p>
        </p:txBody>
      </p:sp>
      <p:sp>
        <p:nvSpPr>
          <p:cNvPr id="6" name="Slide Number Placeholder 5">
            <a:extLst>
              <a:ext uri="{FF2B5EF4-FFF2-40B4-BE49-F238E27FC236}">
                <a16:creationId xmlns:a16="http://schemas.microsoft.com/office/drawing/2014/main" id="{5CB4C12A-82E5-F44E-AF22-74E2B5B16571}"/>
              </a:ext>
            </a:extLst>
          </p:cNvPr>
          <p:cNvSpPr>
            <a:spLocks noGrp="1"/>
          </p:cNvSpPr>
          <p:nvPr>
            <p:ph type="sldNum" sz="quarter" idx="10"/>
          </p:nvPr>
        </p:nvSpPr>
        <p:spPr/>
        <p:txBody>
          <a:bodyPr/>
          <a:lstStyle/>
          <a:p>
            <a:fld id="{EE832A88-3584-B94D-92C6-7B97E9CAAB1A}" type="slidenum">
              <a:rPr lang="en-GB" smtClean="0"/>
              <a:pPr/>
              <a:t>‹#›</a:t>
            </a:fld>
            <a:endParaRPr lang="en-GB"/>
          </a:p>
        </p:txBody>
      </p:sp>
    </p:spTree>
    <p:extLst>
      <p:ext uri="{BB962C8B-B14F-4D97-AF65-F5344CB8AC3E}">
        <p14:creationId xmlns:p14="http://schemas.microsoft.com/office/powerpoint/2010/main" val="3559004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AFE87-A875-DD46-BB56-A79AD61FE16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48D239D4-1DA1-A64A-81E4-67FCE74E7C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6F75254-121E-1C4D-95E1-E7A3A7636B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Slide Number Placeholder 7">
            <a:extLst>
              <a:ext uri="{FF2B5EF4-FFF2-40B4-BE49-F238E27FC236}">
                <a16:creationId xmlns:a16="http://schemas.microsoft.com/office/drawing/2014/main" id="{A1F315A9-79BA-E945-857D-491CB3BD0450}"/>
              </a:ext>
            </a:extLst>
          </p:cNvPr>
          <p:cNvSpPr>
            <a:spLocks noGrp="1"/>
          </p:cNvSpPr>
          <p:nvPr>
            <p:ph type="sldNum" sz="quarter" idx="10"/>
          </p:nvPr>
        </p:nvSpPr>
        <p:spPr/>
        <p:txBody>
          <a:bodyPr/>
          <a:lstStyle/>
          <a:p>
            <a:fld id="{EE832A88-3584-B94D-92C6-7B97E9CAAB1A}" type="slidenum">
              <a:rPr lang="en-GB" smtClean="0"/>
              <a:pPr/>
              <a:t>‹#›</a:t>
            </a:fld>
            <a:endParaRPr lang="en-GB"/>
          </a:p>
        </p:txBody>
      </p:sp>
    </p:spTree>
    <p:extLst>
      <p:ext uri="{BB962C8B-B14F-4D97-AF65-F5344CB8AC3E}">
        <p14:creationId xmlns:p14="http://schemas.microsoft.com/office/powerpoint/2010/main" val="2402293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5CD38-B0F1-CB41-9F57-6A071D8F2C8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00654034-FDDD-1044-8D22-A7833E770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E7D37DD-3818-5348-BE2D-536FABBEB5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Slide Number Placeholder 7">
            <a:extLst>
              <a:ext uri="{FF2B5EF4-FFF2-40B4-BE49-F238E27FC236}">
                <a16:creationId xmlns:a16="http://schemas.microsoft.com/office/drawing/2014/main" id="{609A2DF5-A6A7-284D-9B7A-1AB142DD980D}"/>
              </a:ext>
            </a:extLst>
          </p:cNvPr>
          <p:cNvSpPr>
            <a:spLocks noGrp="1"/>
          </p:cNvSpPr>
          <p:nvPr>
            <p:ph type="sldNum" sz="quarter" idx="10"/>
          </p:nvPr>
        </p:nvSpPr>
        <p:spPr/>
        <p:txBody>
          <a:bodyPr/>
          <a:lstStyle/>
          <a:p>
            <a:fld id="{EE832A88-3584-B94D-92C6-7B97E9CAAB1A}" type="slidenum">
              <a:rPr lang="en-GB" smtClean="0"/>
              <a:pPr/>
              <a:t>‹#›</a:t>
            </a:fld>
            <a:endParaRPr lang="en-GB"/>
          </a:p>
        </p:txBody>
      </p:sp>
    </p:spTree>
    <p:extLst>
      <p:ext uri="{BB962C8B-B14F-4D97-AF65-F5344CB8AC3E}">
        <p14:creationId xmlns:p14="http://schemas.microsoft.com/office/powerpoint/2010/main" val="3617702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4A5E2-1BD2-774E-85BD-95E0FFE63E8A}"/>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F9E75743-932B-A048-A64F-97E33190F35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6">
            <a:extLst>
              <a:ext uri="{FF2B5EF4-FFF2-40B4-BE49-F238E27FC236}">
                <a16:creationId xmlns:a16="http://schemas.microsoft.com/office/drawing/2014/main" id="{8AEEFD28-4539-6D42-B0AD-85D07B08B9DF}"/>
              </a:ext>
            </a:extLst>
          </p:cNvPr>
          <p:cNvSpPr>
            <a:spLocks noGrp="1"/>
          </p:cNvSpPr>
          <p:nvPr>
            <p:ph type="sldNum" sz="quarter" idx="10"/>
          </p:nvPr>
        </p:nvSpPr>
        <p:spPr/>
        <p:txBody>
          <a:bodyPr/>
          <a:lstStyle/>
          <a:p>
            <a:fld id="{EE832A88-3584-B94D-92C6-7B97E9CAAB1A}" type="slidenum">
              <a:rPr lang="en-GB" smtClean="0"/>
              <a:pPr/>
              <a:t>‹#›</a:t>
            </a:fld>
            <a:endParaRPr lang="en-GB"/>
          </a:p>
        </p:txBody>
      </p:sp>
    </p:spTree>
    <p:extLst>
      <p:ext uri="{BB962C8B-B14F-4D97-AF65-F5344CB8AC3E}">
        <p14:creationId xmlns:p14="http://schemas.microsoft.com/office/powerpoint/2010/main" val="183916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06F5A75-F64B-2543-8A28-663271487B40}"/>
              </a:ext>
            </a:extLst>
          </p:cNvPr>
          <p:cNvPicPr>
            <a:picLocks noChangeAspect="1"/>
          </p:cNvPicPr>
          <p:nvPr userDrawn="1"/>
        </p:nvPicPr>
        <p:blipFill>
          <a:blip r:embed="rId18"/>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9B2B9A3D-E436-1441-9F46-1E32CAA3E9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3303A4F6-2FF9-0D43-9C6E-F7A80FD3D1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2D095244-0AD7-DE4E-9BDC-9F7299A00810}"/>
              </a:ext>
            </a:extLst>
          </p:cNvPr>
          <p:cNvSpPr>
            <a:spLocks noGrp="1"/>
          </p:cNvSpPr>
          <p:nvPr>
            <p:ph type="sldNum" sz="quarter" idx="4"/>
          </p:nvPr>
        </p:nvSpPr>
        <p:spPr>
          <a:xfrm>
            <a:off x="259308" y="6420312"/>
            <a:ext cx="427182" cy="365125"/>
          </a:xfrm>
          <a:prstGeom prst="rect">
            <a:avLst/>
          </a:prstGeom>
        </p:spPr>
        <p:txBody>
          <a:bodyPr vert="horz" lIns="91440" tIns="45720" rIns="91440" bIns="45720" rtlCol="0" anchor="ctr"/>
          <a:lstStyle>
            <a:lvl1pPr algn="r">
              <a:defRPr sz="1200" b="0" i="0">
                <a:solidFill>
                  <a:schemeClr val="tx1">
                    <a:tint val="75000"/>
                  </a:schemeClr>
                </a:solidFill>
                <a:latin typeface="Lato Light" panose="020F0502020204030203" pitchFamily="34" charset="0"/>
                <a:ea typeface="Lato Light" panose="020F0502020204030203" pitchFamily="34" charset="0"/>
                <a:cs typeface="Lato Light" panose="020F0502020204030203" pitchFamily="34" charset="0"/>
              </a:defRPr>
            </a:lvl1pPr>
          </a:lstStyle>
          <a:p>
            <a:fld id="{EE832A88-3584-B94D-92C6-7B97E9CAAB1A}" type="slidenum">
              <a:rPr lang="en-GB" smtClean="0"/>
              <a:pPr/>
              <a:t>‹#›</a:t>
            </a:fld>
            <a:endParaRPr lang="en-GB"/>
          </a:p>
        </p:txBody>
      </p:sp>
    </p:spTree>
    <p:extLst>
      <p:ext uri="{BB962C8B-B14F-4D97-AF65-F5344CB8AC3E}">
        <p14:creationId xmlns:p14="http://schemas.microsoft.com/office/powerpoint/2010/main" val="3872610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55" r:id="rId11"/>
    <p:sldLayoutId id="2147483661" r:id="rId12"/>
    <p:sldLayoutId id="2147483660"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b="0" i="0" kern="120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power lines with smoke coming out of them&#10;&#10;Description automatically generated with low confidence">
            <a:extLst>
              <a:ext uri="{FF2B5EF4-FFF2-40B4-BE49-F238E27FC236}">
                <a16:creationId xmlns:a16="http://schemas.microsoft.com/office/drawing/2014/main" id="{7C8E7EB9-C540-40C6-BD21-45246FAB9347}"/>
              </a:ext>
            </a:extLst>
          </p:cNvPr>
          <p:cNvPicPr>
            <a:picLocks noChangeAspect="1"/>
          </p:cNvPicPr>
          <p:nvPr/>
        </p:nvPicPr>
        <p:blipFill>
          <a:blip r:embed="rId2"/>
          <a:stretch>
            <a:fillRect/>
          </a:stretch>
        </p:blipFill>
        <p:spPr>
          <a:xfrm>
            <a:off x="-84484" y="0"/>
            <a:ext cx="12276484" cy="6858000"/>
          </a:xfrm>
          <a:prstGeom prst="rect">
            <a:avLst/>
          </a:prstGeom>
        </p:spPr>
      </p:pic>
      <p:pic>
        <p:nvPicPr>
          <p:cNvPr id="13" name="图片 2">
            <a:extLst>
              <a:ext uri="{FF2B5EF4-FFF2-40B4-BE49-F238E27FC236}">
                <a16:creationId xmlns:a16="http://schemas.microsoft.com/office/drawing/2014/main" id="{C1052CFB-C746-47EF-8F2C-1387BD7BA9AA}"/>
              </a:ext>
              <a:ext uri="{F8C18AFB-6D4B-48D3-8907-D706487FCAAF}">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87C5CA40-E25A-4A40-8DDF-8DBD8E447EBE}"/>
              </a:ext>
            </a:extLst>
          </p:cNvPr>
          <p:cNvPicPr>
            <a:picLocks noChangeAspect="1"/>
          </p:cNvPicPr>
          <p:nvPr/>
        </p:nvPicPr>
        <p:blipFill>
          <a:blip r:embed="rId3"/>
          <a:srcRect/>
          <a:stretch/>
        </p:blipFill>
        <p:spPr>
          <a:xfrm>
            <a:off x="7430929" y="-106785"/>
            <a:ext cx="4761071" cy="2187871"/>
          </a:xfrm>
          <a:prstGeom prst="rect">
            <a:avLst/>
          </a:prstGeom>
          <a:noFill/>
        </p:spPr>
      </p:pic>
      <p:sp>
        <p:nvSpPr>
          <p:cNvPr id="11" name="文本框 2">
            <a:extLst>
              <a:ext uri="{FF2B5EF4-FFF2-40B4-BE49-F238E27FC236}">
                <a16:creationId xmlns:a16="http://schemas.microsoft.com/office/drawing/2014/main" id="{5B8769EC-1EB3-431A-8EBC-D781D206D770}"/>
              </a:ext>
              <a:ext uri="{172E8FE7-E2B2-49C5-B6AB-F5E61F269948}">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904B9A76-D87A-4B2B-8DCE-E34A34E64CBC}"/>
              </a:ext>
            </a:extLst>
          </p:cNvPr>
          <p:cNvSpPr txBox="1"/>
          <p:nvPr/>
        </p:nvSpPr>
        <p:spPr>
          <a:xfrm>
            <a:off x="796610" y="325432"/>
            <a:ext cx="4761070" cy="1323439"/>
          </a:xfrm>
          <a:prstGeom prst="rect">
            <a:avLst/>
          </a:prstGeom>
          <a:noFill/>
          <a:effectLst>
            <a:glow rad="139700">
              <a:schemeClr val="accent5">
                <a:satMod val="175000"/>
                <a:alpha val="40000"/>
              </a:schemeClr>
            </a:glow>
          </a:effectLst>
        </p:spPr>
        <p:txBody>
          <a:bodyPr vert="horz" wrap="square" rtlCol="0">
            <a:spAutoFit/>
          </a:bodyPr>
          <a:lstStyle/>
          <a:p>
            <a:pPr rtl="0">
              <a:lnSpc>
                <a:spcPct val="100000"/>
              </a:lnSpc>
            </a:pPr>
            <a:r>
              <a:rPr lang="en-GB" altLang="zh-CN" sz="4000" dirty="0">
                <a:solidFill>
                  <a:srgbClr val="213F7C"/>
                </a:solidFill>
                <a:latin typeface="Lato" panose="020F0502020204030203" pitchFamily="34" charset="0"/>
                <a:ea typeface="Lato" panose="020F0502020204030203" pitchFamily="34" charset="0"/>
                <a:cs typeface="Lato" panose="020F0502020204030203" pitchFamily="34" charset="0"/>
              </a:rPr>
              <a:t>The Impact of Air Pollution and ESG</a:t>
            </a:r>
            <a:endParaRPr lang="en-GB" altLang="zh-CN" sz="4800" dirty="0">
              <a:solidFill>
                <a:srgbClr val="213F7C"/>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211402734"/>
      </p:ext>
      <p:ext uri="{5561DA28-F34F-428B-ABDE-CE75B708877D}">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623795064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180FCB-2BC3-FB49-A9E2-D486BEEF101A}"/>
              </a:ext>
            </a:extLst>
          </p:cNvPr>
          <p:cNvSpPr>
            <a:spLocks noGrp="1"/>
          </p:cNvSpPr>
          <p:nvPr>
            <p:ph type="body" sz="quarter" idx="16"/>
          </p:nvPr>
        </p:nvSpPr>
        <p:spPr/>
        <p:txBody>
          <a:bodyPr>
            <a:normAutofit fontScale="25000" lnSpcReduction="20000"/>
          </a:bodyPr>
          <a:lstStyle/>
          <a:p>
            <a:endParaRPr lang="en-GB" dirty="0"/>
          </a:p>
          <a:p>
            <a:r>
              <a:rPr lang="en-GB" sz="7200" dirty="0"/>
              <a:t>SPIE – Engineering Director</a:t>
            </a:r>
          </a:p>
          <a:p>
            <a:r>
              <a:rPr lang="en-GB" sz="7200" dirty="0"/>
              <a:t>CIBSE – Ex President</a:t>
            </a:r>
          </a:p>
        </p:txBody>
      </p:sp>
      <p:sp>
        <p:nvSpPr>
          <p:cNvPr id="3" name="Text Placeholder 2">
            <a:extLst>
              <a:ext uri="{FF2B5EF4-FFF2-40B4-BE49-F238E27FC236}">
                <a16:creationId xmlns:a16="http://schemas.microsoft.com/office/drawing/2014/main" id="{47E136EB-1378-CC47-AECE-F80EC41C6F36}"/>
              </a:ext>
            </a:extLst>
          </p:cNvPr>
          <p:cNvSpPr>
            <a:spLocks noGrp="1"/>
          </p:cNvSpPr>
          <p:nvPr>
            <p:ph type="body" sz="quarter" idx="20"/>
          </p:nvPr>
        </p:nvSpPr>
        <p:spPr/>
        <p:txBody>
          <a:bodyPr/>
          <a:lstStyle/>
          <a:p>
            <a:r>
              <a:rPr lang="en-GB" dirty="0"/>
              <a:t>George Adams</a:t>
            </a:r>
          </a:p>
        </p:txBody>
      </p:sp>
    </p:spTree>
    <p:extLst>
      <p:ext uri="{BB962C8B-B14F-4D97-AF65-F5344CB8AC3E}">
        <p14:creationId xmlns:p14="http://schemas.microsoft.com/office/powerpoint/2010/main" val="3155061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picture containing sky, city, outdoor, overlooking&#10;&#10;Description automatically generated">
            <a:extLst>
              <a:ext uri="{FF2B5EF4-FFF2-40B4-BE49-F238E27FC236}">
                <a16:creationId xmlns:a16="http://schemas.microsoft.com/office/drawing/2014/main" id="{BF3A414B-5B97-4323-A3F8-C5AFCBBDFE8F}"/>
              </a:ext>
            </a:extLst>
          </p:cNvPr>
          <p:cNvPicPr>
            <a:picLocks noChangeAspect="1"/>
          </p:cNvPicPr>
          <p:nvPr/>
        </p:nvPicPr>
        <p:blipFill rotWithShape="1">
          <a:blip r:embed="rId2">
            <a:extLst>
              <a:ext uri="{28A0092B-C50C-407E-A947-70E740481C1C}">
                <a14:useLocalDpi xmlns:a14="http://schemas.microsoft.com/office/drawing/2010/main" val="0"/>
              </a:ext>
            </a:extLst>
          </a:blip>
          <a:srcRect l="26240" r="14856"/>
          <a:stretch/>
        </p:blipFill>
        <p:spPr>
          <a:xfrm>
            <a:off x="5010386" y="10"/>
            <a:ext cx="7181613" cy="6857990"/>
          </a:xfrm>
          <a:prstGeom prst="rect">
            <a:avLst/>
          </a:prstGeom>
          <a:effectLst/>
        </p:spPr>
      </p:pic>
      <p:sp>
        <p:nvSpPr>
          <p:cNvPr id="3" name="TextBox 2">
            <a:extLst>
              <a:ext uri="{FF2B5EF4-FFF2-40B4-BE49-F238E27FC236}">
                <a16:creationId xmlns:a16="http://schemas.microsoft.com/office/drawing/2014/main" id="{0B65230E-F535-498B-AC16-44BB77A06713}"/>
              </a:ext>
            </a:extLst>
          </p:cNvPr>
          <p:cNvSpPr txBox="1"/>
          <p:nvPr/>
        </p:nvSpPr>
        <p:spPr>
          <a:xfrm>
            <a:off x="838199" y="548464"/>
            <a:ext cx="3807187" cy="222807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Light" panose="020F0302020204030204"/>
                <a:ea typeface="+mn-ea"/>
                <a:cs typeface="+mn-cs"/>
              </a:rPr>
              <a:t>The need to make buildings healthier</a:t>
            </a:r>
          </a:p>
        </p:txBody>
      </p:sp>
      <p:sp>
        <p:nvSpPr>
          <p:cNvPr id="5" name="TextBox 4">
            <a:extLst>
              <a:ext uri="{FF2B5EF4-FFF2-40B4-BE49-F238E27FC236}">
                <a16:creationId xmlns:a16="http://schemas.microsoft.com/office/drawing/2014/main" id="{8EA4127F-D1A6-4137-B74A-7DABE0E57EBF}"/>
              </a:ext>
            </a:extLst>
          </p:cNvPr>
          <p:cNvSpPr txBox="1"/>
          <p:nvPr/>
        </p:nvSpPr>
        <p:spPr>
          <a:xfrm>
            <a:off x="838201" y="2962279"/>
            <a:ext cx="3799425" cy="3143241"/>
          </a:xfrm>
          <a:prstGeom prst="rect">
            <a:avLst/>
          </a:prstGeom>
        </p:spPr>
        <p:txBody>
          <a:bodyPr vert="horz" lIns="91440" tIns="45720" rIns="91440" bIns="45720" rtlCol="0">
            <a:normAutofit/>
          </a:bodyPr>
          <a:lstStyle/>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We spend up to 90% of our time in buildings</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COVID 19  proved it is time to make buildings more health-safe for people</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Mental well being is becoming better known – but what about bacteria and viruses?</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We now have more technology to help us, so why not use it?</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Why? People moving into cities, by 2030 could be 70% of the world population</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7560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DE5783-CBA8-4B97-8B38-621497F59427}"/>
              </a:ext>
            </a:extLst>
          </p:cNvPr>
          <p:cNvSpPr txBox="1"/>
          <p:nvPr/>
        </p:nvSpPr>
        <p:spPr>
          <a:xfrm>
            <a:off x="838199" y="548464"/>
            <a:ext cx="3807187" cy="222807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Light" panose="020F0302020204030204"/>
                <a:ea typeface="+mn-ea"/>
                <a:cs typeface="+mn-cs"/>
              </a:rPr>
              <a:t>The need for society to change </a:t>
            </a:r>
          </a:p>
        </p:txBody>
      </p:sp>
      <p:sp>
        <p:nvSpPr>
          <p:cNvPr id="5" name="TextBox 4">
            <a:extLst>
              <a:ext uri="{FF2B5EF4-FFF2-40B4-BE49-F238E27FC236}">
                <a16:creationId xmlns:a16="http://schemas.microsoft.com/office/drawing/2014/main" id="{EC603ABA-4E2D-48CA-90A0-27BDFEDC973D}"/>
              </a:ext>
            </a:extLst>
          </p:cNvPr>
          <p:cNvSpPr txBox="1"/>
          <p:nvPr/>
        </p:nvSpPr>
        <p:spPr>
          <a:xfrm>
            <a:off x="838201" y="2962279"/>
            <a:ext cx="3799425" cy="3143241"/>
          </a:xfrm>
          <a:prstGeom prst="rect">
            <a:avLst/>
          </a:prstGeom>
        </p:spPr>
        <p:txBody>
          <a:bodyPr vert="horz" lIns="91440" tIns="45720" rIns="91440" bIns="45720" rtlCol="0">
            <a:normAutofit/>
          </a:bodyPr>
          <a:lstStyle/>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With improved air quality various tests show higher results in the cognitive tasks</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Buildings we spend most of our time in have a real impact on our health, productivity, and creativity</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Technology can significantly improve conditions in buildings </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Do we know or accept the consequences of ignoring or delaying this changes society needs to make?</a:t>
            </a:r>
          </a:p>
        </p:txBody>
      </p:sp>
      <p:pic>
        <p:nvPicPr>
          <p:cNvPr id="4" name="Picture 3" descr="A picture containing text, electronics, circuit&#10;&#10;Description automatically generated">
            <a:extLst>
              <a:ext uri="{FF2B5EF4-FFF2-40B4-BE49-F238E27FC236}">
                <a16:creationId xmlns:a16="http://schemas.microsoft.com/office/drawing/2014/main" id="{40B19F0D-A1A3-405B-A869-247E397D16CA}"/>
              </a:ext>
            </a:extLst>
          </p:cNvPr>
          <p:cNvPicPr>
            <a:picLocks noChangeAspect="1"/>
          </p:cNvPicPr>
          <p:nvPr/>
        </p:nvPicPr>
        <p:blipFill rotWithShape="1">
          <a:blip r:embed="rId2">
            <a:extLst>
              <a:ext uri="{28A0092B-C50C-407E-A947-70E740481C1C}">
                <a14:useLocalDpi xmlns:a14="http://schemas.microsoft.com/office/drawing/2010/main" val="0"/>
              </a:ext>
            </a:extLst>
          </a:blip>
          <a:srcRect l="21751" r="19345"/>
          <a:stretch/>
        </p:blipFill>
        <p:spPr>
          <a:xfrm>
            <a:off x="5010386" y="10"/>
            <a:ext cx="7181613" cy="6857990"/>
          </a:xfrm>
          <a:prstGeom prst="rect">
            <a:avLst/>
          </a:prstGeom>
          <a:effectLst/>
        </p:spPr>
      </p:pic>
    </p:spTree>
    <p:extLst>
      <p:ext uri="{BB962C8B-B14F-4D97-AF65-F5344CB8AC3E}">
        <p14:creationId xmlns:p14="http://schemas.microsoft.com/office/powerpoint/2010/main" val="2351474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51710A-04BB-4F11-A251-48418BAE6AA7}"/>
              </a:ext>
            </a:extLst>
          </p:cNvPr>
          <p:cNvSpPr txBox="1"/>
          <p:nvPr/>
        </p:nvSpPr>
        <p:spPr>
          <a:xfrm>
            <a:off x="838199" y="548464"/>
            <a:ext cx="3807187" cy="222807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400" b="1" i="0" u="none" strike="noStrike" kern="1200" cap="none" spc="0" normalizeH="0" baseline="0" noProof="0">
                <a:ln>
                  <a:noFill/>
                </a:ln>
                <a:solidFill>
                  <a:prstClr val="black"/>
                </a:solidFill>
                <a:effectLst/>
                <a:uLnTx/>
                <a:uFillTx/>
                <a:latin typeface="Calibri Light" panose="020F0302020204030204"/>
                <a:ea typeface="+mn-ea"/>
                <a:cs typeface="+mn-cs"/>
              </a:rPr>
              <a:t>The vast majority of existing buildings still being with us in the future?</a:t>
            </a:r>
          </a:p>
        </p:txBody>
      </p:sp>
      <p:sp>
        <p:nvSpPr>
          <p:cNvPr id="5" name="TextBox 4">
            <a:extLst>
              <a:ext uri="{FF2B5EF4-FFF2-40B4-BE49-F238E27FC236}">
                <a16:creationId xmlns:a16="http://schemas.microsoft.com/office/drawing/2014/main" id="{37135E40-EF73-488B-A89F-CDAF6F336D06}"/>
              </a:ext>
            </a:extLst>
          </p:cNvPr>
          <p:cNvSpPr txBox="1"/>
          <p:nvPr/>
        </p:nvSpPr>
        <p:spPr>
          <a:xfrm>
            <a:off x="838201" y="2962279"/>
            <a:ext cx="3799425" cy="3143241"/>
          </a:xfrm>
          <a:prstGeom prst="rect">
            <a:avLst/>
          </a:prstGeom>
        </p:spPr>
        <p:txBody>
          <a:bodyPr vert="horz" lIns="91440" tIns="45720" rIns="91440" bIns="45720" rtlCol="0">
            <a:normAutofit/>
          </a:bodyPr>
          <a:lstStyle/>
          <a:p>
            <a:pPr marL="342900" marR="0" lvl="0" indent="-228600" algn="l" defTabSz="914400" rtl="0" eaLnBrk="1" fontAlgn="auto" latinLnBrk="0" hangingPunct="1">
              <a:lnSpc>
                <a:spcPct val="90000"/>
              </a:lnSpc>
              <a:spcBef>
                <a:spcPts val="0"/>
              </a:spcBef>
              <a:spcAft>
                <a:spcPts val="800"/>
              </a:spcAft>
              <a:buClr>
                <a:srgbClr val="000000"/>
              </a:buClr>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The need to improve existing buildings still being with us in the future</a:t>
            </a:r>
          </a:p>
          <a:p>
            <a:pPr marL="342900" marR="0" lvl="0" indent="-228600" algn="l" defTabSz="914400" rtl="0" eaLnBrk="1" fontAlgn="auto" latinLnBrk="0" hangingPunct="1">
              <a:lnSpc>
                <a:spcPct val="90000"/>
              </a:lnSpc>
              <a:spcBef>
                <a:spcPts val="0"/>
              </a:spcBef>
              <a:spcAft>
                <a:spcPts val="800"/>
              </a:spcAft>
              <a:buClr>
                <a:srgbClr val="000000"/>
              </a:buClr>
              <a:buSzTx/>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28600" algn="l" defTabSz="914400" rtl="0" eaLnBrk="1" fontAlgn="auto" latinLnBrk="0" hangingPunct="1">
              <a:lnSpc>
                <a:spcPct val="90000"/>
              </a:lnSpc>
              <a:spcBef>
                <a:spcPts val="0"/>
              </a:spcBef>
              <a:spcAft>
                <a:spcPts val="800"/>
              </a:spcAft>
              <a:buClr>
                <a:srgbClr val="000000"/>
              </a:buClr>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Can Health-safe be the next stage of Energy Efficient/Net Zero?</a:t>
            </a:r>
          </a:p>
          <a:p>
            <a:pPr marL="342900" marR="0" lvl="0" indent="-228600" algn="l" defTabSz="914400" rtl="0" eaLnBrk="1" fontAlgn="auto" latinLnBrk="0" hangingPunct="1">
              <a:lnSpc>
                <a:spcPct val="90000"/>
              </a:lnSpc>
              <a:spcBef>
                <a:spcPts val="0"/>
              </a:spcBef>
              <a:spcAft>
                <a:spcPts val="800"/>
              </a:spcAft>
              <a:buClr>
                <a:srgbClr val="000000"/>
              </a:buClr>
              <a:buSzTx/>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28600" algn="l" defTabSz="914400" rtl="0" eaLnBrk="1" fontAlgn="auto" latinLnBrk="0" hangingPunct="1">
              <a:lnSpc>
                <a:spcPct val="90000"/>
              </a:lnSpc>
              <a:spcBef>
                <a:spcPts val="0"/>
              </a:spcBef>
              <a:spcAft>
                <a:spcPts val="800"/>
              </a:spcAft>
              <a:buClr>
                <a:srgbClr val="000000"/>
              </a:buClr>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Technology has moved on at pace to offer a selection of solutions to assist in making buildings Health-Safe</a:t>
            </a:r>
          </a:p>
        </p:txBody>
      </p:sp>
      <p:pic>
        <p:nvPicPr>
          <p:cNvPr id="4" name="Picture 3" descr="A large stone building&#10;&#10;Description automatically generated with low confidence">
            <a:extLst>
              <a:ext uri="{FF2B5EF4-FFF2-40B4-BE49-F238E27FC236}">
                <a16:creationId xmlns:a16="http://schemas.microsoft.com/office/drawing/2014/main" id="{5527D87B-2609-4DDF-AF27-0A3DD7554E3B}"/>
              </a:ext>
            </a:extLst>
          </p:cNvPr>
          <p:cNvPicPr>
            <a:picLocks noChangeAspect="1"/>
          </p:cNvPicPr>
          <p:nvPr/>
        </p:nvPicPr>
        <p:blipFill rotWithShape="1">
          <a:blip r:embed="rId2">
            <a:extLst>
              <a:ext uri="{28A0092B-C50C-407E-A947-70E740481C1C}">
                <a14:useLocalDpi xmlns:a14="http://schemas.microsoft.com/office/drawing/2010/main" val="0"/>
              </a:ext>
            </a:extLst>
          </a:blip>
          <a:srcRect r="19104" b="-1"/>
          <a:stretch/>
        </p:blipFill>
        <p:spPr>
          <a:xfrm>
            <a:off x="5010386" y="10"/>
            <a:ext cx="7181613" cy="6857990"/>
          </a:xfrm>
          <a:prstGeom prst="rect">
            <a:avLst/>
          </a:prstGeom>
          <a:effectLst/>
        </p:spPr>
      </p:pic>
    </p:spTree>
    <p:extLst>
      <p:ext uri="{BB962C8B-B14F-4D97-AF65-F5344CB8AC3E}">
        <p14:creationId xmlns:p14="http://schemas.microsoft.com/office/powerpoint/2010/main" val="2110222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345041-5B5C-4B84-A5A7-8CF547E97978}"/>
              </a:ext>
            </a:extLst>
          </p:cNvPr>
          <p:cNvSpPr txBox="1"/>
          <p:nvPr/>
        </p:nvSpPr>
        <p:spPr>
          <a:xfrm>
            <a:off x="838200" y="365125"/>
            <a:ext cx="10515600" cy="130644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Light" panose="020F0302020204030204"/>
                <a:ea typeface="+mn-ea"/>
                <a:cs typeface="+mn-cs"/>
              </a:rPr>
              <a:t>The absolute need for healthier buildings</a:t>
            </a:r>
          </a:p>
        </p:txBody>
      </p:sp>
      <p:sp>
        <p:nvSpPr>
          <p:cNvPr id="5" name="TextBox 4">
            <a:extLst>
              <a:ext uri="{FF2B5EF4-FFF2-40B4-BE49-F238E27FC236}">
                <a16:creationId xmlns:a16="http://schemas.microsoft.com/office/drawing/2014/main" id="{795366C3-01BF-4BFB-A17B-EF52A585D036}"/>
              </a:ext>
            </a:extLst>
          </p:cNvPr>
          <p:cNvSpPr txBox="1"/>
          <p:nvPr/>
        </p:nvSpPr>
        <p:spPr>
          <a:xfrm>
            <a:off x="838200" y="1825625"/>
            <a:ext cx="4152774" cy="4303464"/>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Buildings provide various needs of society</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Buildings for peoples needs in society provide shelter, security, living space, privacy, store belongings, provision of energy, comfort to live and work-in, and to contribute to wellbeing</a:t>
            </a:r>
            <a:endPar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Key features of a healthy building?</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Acoustics, lighting, air quality, ventilation, filtration, thermal control, humidity levels, bacteria and virus control</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Creating Healthy and Sustainable Building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The specific skills required for the energy-saving, resource-saving, healthy and complainant requirements for the benefit of society</a:t>
            </a:r>
          </a:p>
        </p:txBody>
      </p:sp>
      <p:pic>
        <p:nvPicPr>
          <p:cNvPr id="4" name="Picture 3" descr="A picture containing building, indoor, area, tiled&#10;&#10;Description automatically generated">
            <a:extLst>
              <a:ext uri="{FF2B5EF4-FFF2-40B4-BE49-F238E27FC236}">
                <a16:creationId xmlns:a16="http://schemas.microsoft.com/office/drawing/2014/main" id="{C2F4DC9B-B1F9-448F-8BA3-C5422A5B7634}"/>
              </a:ext>
            </a:extLst>
          </p:cNvPr>
          <p:cNvPicPr>
            <a:picLocks noChangeAspect="1"/>
          </p:cNvPicPr>
          <p:nvPr/>
        </p:nvPicPr>
        <p:blipFill rotWithShape="1">
          <a:blip r:embed="rId2">
            <a:extLst>
              <a:ext uri="{28A0092B-C50C-407E-A947-70E740481C1C}">
                <a14:useLocalDpi xmlns:a14="http://schemas.microsoft.com/office/drawing/2010/main" val="0"/>
              </a:ext>
            </a:extLst>
          </a:blip>
          <a:srcRect l="2010" r="500" b="-2"/>
          <a:stretch/>
        </p:blipFill>
        <p:spPr>
          <a:xfrm>
            <a:off x="5183500" y="1904282"/>
            <a:ext cx="6170299" cy="4224808"/>
          </a:xfrm>
          <a:prstGeom prst="rect">
            <a:avLst/>
          </a:prstGeom>
        </p:spPr>
      </p:pic>
    </p:spTree>
    <p:extLst>
      <p:ext uri="{BB962C8B-B14F-4D97-AF65-F5344CB8AC3E}">
        <p14:creationId xmlns:p14="http://schemas.microsoft.com/office/powerpoint/2010/main" val="1158613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345041-5B5C-4B84-A5A7-8CF547E97978}"/>
              </a:ext>
            </a:extLst>
          </p:cNvPr>
          <p:cNvSpPr txBox="1"/>
          <p:nvPr/>
        </p:nvSpPr>
        <p:spPr>
          <a:xfrm>
            <a:off x="838200" y="365125"/>
            <a:ext cx="10515600" cy="130644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Light" panose="020F0302020204030204"/>
                <a:ea typeface="+mn-ea"/>
                <a:cs typeface="+mn-cs"/>
              </a:rPr>
              <a:t>The consequences of ignoring or delaying need for change</a:t>
            </a:r>
          </a:p>
        </p:txBody>
      </p:sp>
      <p:sp>
        <p:nvSpPr>
          <p:cNvPr id="5" name="TextBox 4">
            <a:extLst>
              <a:ext uri="{FF2B5EF4-FFF2-40B4-BE49-F238E27FC236}">
                <a16:creationId xmlns:a16="http://schemas.microsoft.com/office/drawing/2014/main" id="{795366C3-01BF-4BFB-A17B-EF52A585D036}"/>
              </a:ext>
            </a:extLst>
          </p:cNvPr>
          <p:cNvSpPr txBox="1"/>
          <p:nvPr/>
        </p:nvSpPr>
        <p:spPr>
          <a:xfrm>
            <a:off x="838200" y="1825625"/>
            <a:ext cx="4152774" cy="4303464"/>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a:ln>
                  <a:noFill/>
                </a:ln>
                <a:solidFill>
                  <a:prstClr val="black"/>
                </a:solidFill>
                <a:effectLst/>
                <a:uLnTx/>
                <a:uFillTx/>
                <a:latin typeface="Calibri" panose="020F0502020204030204"/>
                <a:ea typeface="+mn-ea"/>
                <a:cs typeface="+mn-cs"/>
              </a:rPr>
              <a:t>According to the model of Barton and Grant in 2006, the natural and built environments are critical health determinants, both of which can influence a population’s health.</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a:ln>
                  <a:noFill/>
                </a:ln>
                <a:solidFill>
                  <a:prstClr val="black"/>
                </a:solidFill>
                <a:effectLst/>
                <a:uLnTx/>
                <a:uFillTx/>
                <a:latin typeface="Calibri" panose="020F0502020204030204"/>
                <a:ea typeface="+mn-ea"/>
                <a:cs typeface="+mn-cs"/>
              </a:rPr>
              <a:t>The concept of the healthy building was introduced by Ho et al. 2004 and defined as a “built environment that encourages positive well-being of human beings”.</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a:ln>
                  <a:noFill/>
                </a:ln>
                <a:solidFill>
                  <a:prstClr val="black"/>
                </a:solidFill>
                <a:effectLst/>
                <a:uLnTx/>
                <a:uFillTx/>
                <a:latin typeface="Calibri" panose="020F0502020204030204"/>
                <a:ea typeface="+mn-ea"/>
                <a:cs typeface="+mn-cs"/>
              </a:rPr>
              <a:t>So are these still true today?</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descr="A picture containing train, track, smoke, factory&#10;&#10;Description automatically generated">
            <a:extLst>
              <a:ext uri="{FF2B5EF4-FFF2-40B4-BE49-F238E27FC236}">
                <a16:creationId xmlns:a16="http://schemas.microsoft.com/office/drawing/2014/main" id="{A7492AC3-F9B0-4461-AFEF-D56227B1025A}"/>
              </a:ext>
            </a:extLst>
          </p:cNvPr>
          <p:cNvPicPr>
            <a:picLocks noChangeAspect="1"/>
          </p:cNvPicPr>
          <p:nvPr/>
        </p:nvPicPr>
        <p:blipFill rotWithShape="1">
          <a:blip r:embed="rId2">
            <a:extLst>
              <a:ext uri="{28A0092B-C50C-407E-A947-70E740481C1C}">
                <a14:useLocalDpi xmlns:a14="http://schemas.microsoft.com/office/drawing/2010/main" val="0"/>
              </a:ext>
            </a:extLst>
          </a:blip>
          <a:srcRect l="24054" r="2" b="2"/>
          <a:stretch/>
        </p:blipFill>
        <p:spPr>
          <a:xfrm>
            <a:off x="5183500" y="1904282"/>
            <a:ext cx="6170299" cy="4224808"/>
          </a:xfrm>
          <a:prstGeom prst="rect">
            <a:avLst/>
          </a:prstGeom>
        </p:spPr>
      </p:pic>
    </p:spTree>
    <p:extLst>
      <p:ext uri="{BB962C8B-B14F-4D97-AF65-F5344CB8AC3E}">
        <p14:creationId xmlns:p14="http://schemas.microsoft.com/office/powerpoint/2010/main" val="101053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180FCB-2BC3-FB49-A9E2-D486BEEF101A}"/>
              </a:ext>
            </a:extLst>
          </p:cNvPr>
          <p:cNvSpPr>
            <a:spLocks noGrp="1"/>
          </p:cNvSpPr>
          <p:nvPr>
            <p:ph type="body" sz="quarter" idx="16"/>
          </p:nvPr>
        </p:nvSpPr>
        <p:spPr/>
        <p:txBody>
          <a:bodyPr>
            <a:normAutofit lnSpcReduction="10000"/>
          </a:bodyPr>
          <a:lstStyle/>
          <a:p>
            <a:r>
              <a:rPr lang="en-GB" dirty="0"/>
              <a:t>The Sensible Solution</a:t>
            </a:r>
          </a:p>
        </p:txBody>
      </p:sp>
      <p:sp>
        <p:nvSpPr>
          <p:cNvPr id="3" name="Text Placeholder 2">
            <a:extLst>
              <a:ext uri="{FF2B5EF4-FFF2-40B4-BE49-F238E27FC236}">
                <a16:creationId xmlns:a16="http://schemas.microsoft.com/office/drawing/2014/main" id="{47E136EB-1378-CC47-AECE-F80EC41C6F36}"/>
              </a:ext>
            </a:extLst>
          </p:cNvPr>
          <p:cNvSpPr>
            <a:spLocks noGrp="1"/>
          </p:cNvSpPr>
          <p:nvPr>
            <p:ph type="body" sz="quarter" idx="20"/>
          </p:nvPr>
        </p:nvSpPr>
        <p:spPr/>
        <p:txBody>
          <a:bodyPr/>
          <a:lstStyle/>
          <a:p>
            <a:r>
              <a:rPr lang="en-GB" dirty="0"/>
              <a:t>Healthy Air Technology</a:t>
            </a:r>
          </a:p>
        </p:txBody>
      </p:sp>
    </p:spTree>
    <p:extLst>
      <p:ext uri="{BB962C8B-B14F-4D97-AF65-F5344CB8AC3E}">
        <p14:creationId xmlns:p14="http://schemas.microsoft.com/office/powerpoint/2010/main" val="3081896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992"/>
            <a:ext cx="12192000" cy="6854429"/>
          </a:xfrm>
          <a:prstGeom prst="rect">
            <a:avLst/>
          </a:prstGeom>
        </p:spPr>
      </p:pic>
      <p:sp>
        <p:nvSpPr>
          <p:cNvPr id="20" name="Title 19">
            <a:extLst>
              <a:ext uri="{FF2B5EF4-FFF2-40B4-BE49-F238E27FC236}">
                <a16:creationId xmlns:a16="http://schemas.microsoft.com/office/drawing/2014/main" id="{983A0BA1-315E-D34B-9B5D-E459C07D655B}"/>
              </a:ext>
            </a:extLst>
          </p:cNvPr>
          <p:cNvSpPr>
            <a:spLocks noGrp="1"/>
          </p:cNvSpPr>
          <p:nvPr>
            <p:ph type="title"/>
          </p:nvPr>
        </p:nvSpPr>
        <p:spPr>
          <a:xfrm>
            <a:off x="4655099" y="530325"/>
            <a:ext cx="3473874" cy="530494"/>
          </a:xfrm>
        </p:spPr>
        <p:txBody>
          <a:bodyPr>
            <a:normAutofit/>
          </a:bodyPr>
          <a:lstStyle/>
          <a:p>
            <a:r>
              <a:rPr lang="en-GB" altLang="zh-CN" sz="3200" b="1">
                <a:solidFill>
                  <a:srgbClr val="1C3A79"/>
                </a:solidFill>
                <a:latin typeface="Lato" charset="0"/>
                <a:ea typeface="Lato" charset="0"/>
                <a:cs typeface="Lato" charset="0"/>
                <a:sym typeface="+mn-ea"/>
              </a:rPr>
              <a:t>Who are we?</a:t>
            </a:r>
            <a:endParaRPr lang="en-GB" sz="3200" b="1">
              <a:latin typeface="Lato" charset="0"/>
              <a:ea typeface="Lato" charset="0"/>
              <a:cs typeface="Lato" charset="0"/>
            </a:endParaRPr>
          </a:p>
        </p:txBody>
      </p:sp>
      <p:sp>
        <p:nvSpPr>
          <p:cNvPr id="13" name="TextBox 12">
            <a:extLst>
              <a:ext uri="{FF2B5EF4-FFF2-40B4-BE49-F238E27FC236}">
                <a16:creationId xmlns:a16="http://schemas.microsoft.com/office/drawing/2014/main" id="{66B3E3AB-FC32-4F83-84F7-0E62A1AE8AB8}"/>
              </a:ext>
            </a:extLst>
          </p:cNvPr>
          <p:cNvSpPr txBox="1"/>
          <p:nvPr/>
        </p:nvSpPr>
        <p:spPr>
          <a:xfrm>
            <a:off x="1042160" y="3759367"/>
            <a:ext cx="3192524" cy="1508105"/>
          </a:xfrm>
          <a:prstGeom prst="rect">
            <a:avLst/>
          </a:prstGeom>
          <a:noFill/>
        </p:spPr>
        <p:txBody>
          <a:bodyPr wrap="square" rtlCol="0">
            <a:spAutoFit/>
          </a:bodyPr>
          <a:lstStyle/>
          <a:p>
            <a:r>
              <a:rPr lang="en-GB" dirty="0">
                <a:solidFill>
                  <a:srgbClr val="213F7C"/>
                </a:solidFill>
                <a:latin typeface="Lato" panose="020F0502020204030203" pitchFamily="34" charset="0"/>
                <a:ea typeface="Lato" panose="020F0502020204030203" pitchFamily="34" charset="0"/>
                <a:cs typeface="Lato" panose="020F0502020204030203" pitchFamily="34" charset="0"/>
              </a:rPr>
              <a:t>Innovative Technology:</a:t>
            </a:r>
          </a:p>
          <a:p>
            <a:endParaRPr lang="en-GB"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charset="0"/>
              <a:buChar char="•"/>
            </a:pPr>
            <a:r>
              <a:rPr lang="en-GB" sz="14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Developed by an Oxford University Scientist</a:t>
            </a:r>
          </a:p>
          <a:p>
            <a:pPr marL="285750" indent="-285750">
              <a:buFont typeface="Arial" charset="0"/>
              <a:buChar char="•"/>
            </a:pPr>
            <a:r>
              <a:rPr lang="en-GB" sz="14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Developing </a:t>
            </a:r>
            <a:r>
              <a:rPr lang="en-GB" sz="1400" i="1"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smart</a:t>
            </a:r>
            <a:r>
              <a:rPr lang="en-GB" sz="14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integration</a:t>
            </a:r>
          </a:p>
          <a:p>
            <a:pPr marL="285750" indent="-285750">
              <a:buFont typeface="Arial" charset="0"/>
              <a:buChar char="•"/>
            </a:pPr>
            <a:r>
              <a:rPr lang="en-GB" sz="14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Formula 1 Airflow technology</a:t>
            </a:r>
          </a:p>
        </p:txBody>
      </p:sp>
      <p:sp>
        <p:nvSpPr>
          <p:cNvPr id="21" name="TextBox 20">
            <a:extLst>
              <a:ext uri="{FF2B5EF4-FFF2-40B4-BE49-F238E27FC236}">
                <a16:creationId xmlns:a16="http://schemas.microsoft.com/office/drawing/2014/main" id="{C34B614B-8CEB-4583-B8EE-031536AB2330}"/>
              </a:ext>
            </a:extLst>
          </p:cNvPr>
          <p:cNvSpPr txBox="1"/>
          <p:nvPr/>
        </p:nvSpPr>
        <p:spPr>
          <a:xfrm>
            <a:off x="4655099" y="3748016"/>
            <a:ext cx="3192524" cy="1508105"/>
          </a:xfrm>
          <a:prstGeom prst="rect">
            <a:avLst/>
          </a:prstGeom>
          <a:noFill/>
        </p:spPr>
        <p:txBody>
          <a:bodyPr wrap="square" rtlCol="0">
            <a:spAutoFit/>
          </a:bodyPr>
          <a:lstStyle/>
          <a:p>
            <a:r>
              <a:rPr lang="en-GB">
                <a:solidFill>
                  <a:srgbClr val="213F7C"/>
                </a:solidFill>
                <a:latin typeface="Lato" panose="020F0502020204030203" pitchFamily="34" charset="0"/>
                <a:ea typeface="Lato" panose="020F0502020204030203" pitchFamily="34" charset="0"/>
                <a:cs typeface="Lato" panose="020F0502020204030203" pitchFamily="34" charset="0"/>
              </a:rPr>
              <a:t>Air Purification Perfected:</a:t>
            </a:r>
          </a:p>
          <a:p>
            <a:endParaRPr lang="en-GB">
              <a:latin typeface="Lato" panose="020F0502020204030203" pitchFamily="34" charset="0"/>
              <a:ea typeface="Lato" panose="020F0502020204030203" pitchFamily="34" charset="0"/>
              <a:cs typeface="Lato" panose="020F0502020204030203" pitchFamily="34" charset="0"/>
            </a:endParaRPr>
          </a:p>
          <a:p>
            <a:pPr marL="285750" indent="-285750">
              <a:buFont typeface="Arial" charset="0"/>
              <a:buChar char="•"/>
            </a:pPr>
            <a:r>
              <a:rPr lang="en-GB" sz="140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Industry best filtration</a:t>
            </a:r>
          </a:p>
          <a:p>
            <a:pPr marL="285750" indent="-285750">
              <a:buFont typeface="Arial" charset="0"/>
              <a:buChar char="•"/>
            </a:pPr>
            <a:r>
              <a:rPr lang="en-GB" sz="140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Efficient and sustainable design</a:t>
            </a:r>
          </a:p>
          <a:p>
            <a:pPr marL="285750" indent="-285750">
              <a:buFont typeface="Arial" charset="0"/>
              <a:buChar char="•"/>
            </a:pPr>
            <a:r>
              <a:rPr lang="en-GB" sz="140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Kills viruses </a:t>
            </a:r>
            <a:r>
              <a:rPr lang="en-GB" sz="1400">
                <a:solidFill>
                  <a:srgbClr val="C00000"/>
                </a:solidFill>
                <a:latin typeface="Lato" panose="020F0502020204030203" pitchFamily="34" charset="0"/>
                <a:ea typeface="Lato" panose="020F0502020204030203" pitchFamily="34" charset="0"/>
                <a:cs typeface="Lato" panose="020F0502020204030203" pitchFamily="34" charset="0"/>
              </a:rPr>
              <a:t>(including coronaviruses)</a:t>
            </a:r>
          </a:p>
        </p:txBody>
      </p:sp>
      <p:sp>
        <p:nvSpPr>
          <p:cNvPr id="23" name="TextBox 22">
            <a:extLst>
              <a:ext uri="{FF2B5EF4-FFF2-40B4-BE49-F238E27FC236}">
                <a16:creationId xmlns:a16="http://schemas.microsoft.com/office/drawing/2014/main" id="{B1EFC074-F343-41D1-B485-EF70F24115D2}"/>
              </a:ext>
            </a:extLst>
          </p:cNvPr>
          <p:cNvSpPr txBox="1"/>
          <p:nvPr/>
        </p:nvSpPr>
        <p:spPr>
          <a:xfrm>
            <a:off x="7994768" y="3748016"/>
            <a:ext cx="3366085" cy="1508105"/>
          </a:xfrm>
          <a:prstGeom prst="rect">
            <a:avLst/>
          </a:prstGeom>
          <a:noFill/>
        </p:spPr>
        <p:txBody>
          <a:bodyPr wrap="square" rtlCol="0">
            <a:spAutoFit/>
          </a:bodyPr>
          <a:lstStyle/>
          <a:p>
            <a:r>
              <a:rPr lang="en-GB" dirty="0">
                <a:solidFill>
                  <a:srgbClr val="213F7C"/>
                </a:solidFill>
                <a:latin typeface="Lato" panose="020F0502020204030203" pitchFamily="34" charset="0"/>
                <a:ea typeface="Lato" panose="020F0502020204030203" pitchFamily="34" charset="0"/>
                <a:cs typeface="Lato" panose="020F0502020204030203" pitchFamily="34" charset="0"/>
              </a:rPr>
              <a:t>A product for everyone:</a:t>
            </a:r>
          </a:p>
          <a:p>
            <a:endParaRPr lang="en-GB"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charset="0"/>
              <a:buChar char="•"/>
            </a:pPr>
            <a:r>
              <a:rPr lang="en-GB" sz="14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Top choice for European hospitals and dentists</a:t>
            </a:r>
          </a:p>
          <a:p>
            <a:pPr marL="285750" indent="-285750">
              <a:buFont typeface="Arial" charset="0"/>
              <a:buChar char="•"/>
            </a:pPr>
            <a:r>
              <a:rPr lang="en-GB" sz="14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Used by: Private Eye, Mars, British Olympic Athletes and many more</a:t>
            </a:r>
          </a:p>
        </p:txBody>
      </p:sp>
      <p:sp>
        <p:nvSpPr>
          <p:cNvPr id="7" name="TextBox 6">
            <a:extLst>
              <a:ext uri="{FF2B5EF4-FFF2-40B4-BE49-F238E27FC236}">
                <a16:creationId xmlns:a16="http://schemas.microsoft.com/office/drawing/2014/main" id="{06483D0E-7FF0-4F05-B3B5-FD93E685515E}"/>
              </a:ext>
            </a:extLst>
          </p:cNvPr>
          <p:cNvSpPr txBox="1"/>
          <p:nvPr/>
        </p:nvSpPr>
        <p:spPr>
          <a:xfrm>
            <a:off x="4426920" y="983983"/>
            <a:ext cx="3567848" cy="338554"/>
          </a:xfrm>
          <a:prstGeom prst="rect">
            <a:avLst/>
          </a:prstGeom>
          <a:noFill/>
        </p:spPr>
        <p:txBody>
          <a:bodyPr wrap="square" rtlCol="0">
            <a:spAutoFit/>
          </a:bodyPr>
          <a:lstStyle/>
          <a:p>
            <a:r>
              <a:rPr lang="en-GB" sz="1600">
                <a:solidFill>
                  <a:schemeClr val="bg2">
                    <a:lumMod val="50000"/>
                  </a:schemeClr>
                </a:solidFill>
                <a:latin typeface="Lato" panose="020F0502020204030203" pitchFamily="34" charset="0"/>
                <a:ea typeface="Lato" panose="020F0502020204030203" pitchFamily="34" charset="0"/>
                <a:cs typeface="Lato" panose="020F0502020204030203" pitchFamily="34" charset="0"/>
              </a:rPr>
              <a:t>Healthy Air Wherever You Are </a:t>
            </a:r>
          </a:p>
        </p:txBody>
      </p:sp>
      <p:sp>
        <p:nvSpPr>
          <p:cNvPr id="25" name="Slide Number Placeholder 5">
            <a:extLst>
              <a:ext uri="{FF2B5EF4-FFF2-40B4-BE49-F238E27FC236}">
                <a16:creationId xmlns:a16="http://schemas.microsoft.com/office/drawing/2014/main" id="{39A0B2BD-9349-F445-8B9B-5CD2B65E4487}"/>
              </a:ext>
            </a:extLst>
          </p:cNvPr>
          <p:cNvSpPr>
            <a:spLocks noGrp="1"/>
          </p:cNvSpPr>
          <p:nvPr>
            <p:ph type="sldNum" sz="quarter" idx="4"/>
          </p:nvPr>
        </p:nvSpPr>
        <p:spPr>
          <a:xfrm>
            <a:off x="259308" y="6420312"/>
            <a:ext cx="427182" cy="365125"/>
          </a:xfrm>
          <a:prstGeom prst="rect">
            <a:avLst/>
          </a:prstGeom>
        </p:spPr>
        <p:txBody>
          <a:bodyPr vert="horz" lIns="91440" tIns="45720" rIns="91440" bIns="45720" rtlCol="0" anchor="ctr"/>
          <a:lstStyle>
            <a:lvl1pPr algn="r">
              <a:defRPr sz="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1pPr>
          </a:lstStyle>
          <a:p>
            <a:fld id="{EE832A88-3584-B94D-92C6-7B97E9CAAB1A}" type="slidenum">
              <a:rPr lang="en-GB" smtClean="0">
                <a:latin typeface="Lato Light" panose="020F0502020204030203" pitchFamily="34" charset="0"/>
                <a:ea typeface="Lato Light" panose="020F0502020204030203" pitchFamily="34" charset="0"/>
                <a:cs typeface="Lato Light" panose="020F0502020204030203" pitchFamily="34" charset="0"/>
              </a:rPr>
              <a:pPr/>
              <a:t>17</a:t>
            </a:fld>
            <a:endParaRPr lang="en-GB">
              <a:latin typeface="Lato Light" panose="020F0502020204030203" pitchFamily="34" charset="0"/>
              <a:ea typeface="Lato Light" panose="020F0502020204030203" pitchFamily="34" charset="0"/>
              <a:cs typeface="Lato Light" panose="020F0502020204030203" pitchFamily="34" charset="0"/>
            </a:endParaRPr>
          </a:p>
        </p:txBody>
      </p:sp>
      <p:cxnSp>
        <p:nvCxnSpPr>
          <p:cNvPr id="12" name="Straight Connector 11"/>
          <p:cNvCxnSpPr/>
          <p:nvPr/>
        </p:nvCxnSpPr>
        <p:spPr>
          <a:xfrm>
            <a:off x="4234684" y="1776248"/>
            <a:ext cx="0" cy="1744718"/>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724118" y="1776248"/>
            <a:ext cx="0" cy="174471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5442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3854AFFF-2125-4E28-BE74-2F0F27B863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73" imgH="476" progId="TCLayout.ActiveDocument.1">
                  <p:embed/>
                </p:oleObj>
              </mc:Choice>
              <mc:Fallback>
                <p:oleObj name="think-cell Folie" r:id="rId4" imgW="473" imgH="476" progId="TCLayout.ActiveDocument.1">
                  <p:embed/>
                  <p:pic>
                    <p:nvPicPr>
                      <p:cNvPr id="10" name="Objekt 9" hidden="1">
                        <a:extLst>
                          <a:ext uri="{FF2B5EF4-FFF2-40B4-BE49-F238E27FC236}">
                            <a16:creationId xmlns:a16="http://schemas.microsoft.com/office/drawing/2014/main" id="{3854AFFF-2125-4E28-BE74-2F0F27B8633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文本框 2">
            <a:extLst>
              <a:ext uri="{FF2B5EF4-FFF2-40B4-BE49-F238E27FC236}">
                <a16:creationId xmlns:a16="http://schemas.microsoft.com/office/drawing/2014/main" id="{A877D34D-EFE0-4A5E-96FD-CDA85668DAEA}"/>
              </a:ext>
              <a:ext uri="{172E8FE7-E2B2-49C5-B6AB-F5E61F269948}">
                <a16:creationId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xmlns="" id="{904B9A76-D87A-4B2B-8DCE-E34A34E64CBC}"/>
              </a:ext>
            </a:extLst>
          </p:cNvPr>
          <p:cNvSpPr txBox="1"/>
          <p:nvPr/>
        </p:nvSpPr>
        <p:spPr>
          <a:xfrm>
            <a:off x="1622671" y="255421"/>
            <a:ext cx="8235135" cy="984885"/>
          </a:xfrm>
          <a:prstGeom prst="rect">
            <a:avLst/>
          </a:prstGeom>
          <a:noFill/>
          <a:effectLst>
            <a:glow rad="139700">
              <a:schemeClr val="accent5">
                <a:satMod val="175000"/>
                <a:alpha val="40000"/>
              </a:schemeClr>
            </a:glow>
          </a:effectLst>
        </p:spPr>
        <p:txBody>
          <a:bodyPr vert="horz" wrap="square" rtlCol="0">
            <a:spAutoFit/>
          </a:bodyPr>
          <a:lstStyle/>
          <a:p>
            <a:pPr algn="ctr"/>
            <a:r>
              <a:rPr lang="en-GB" altLang="zh-CN" sz="3200" b="1">
                <a:solidFill>
                  <a:schemeClr val="accent1">
                    <a:lumMod val="75000"/>
                  </a:schemeClr>
                </a:solidFill>
                <a:latin typeface="Lato" charset="0"/>
                <a:ea typeface="Lato" charset="0"/>
                <a:cs typeface="Lato" charset="0"/>
              </a:rPr>
              <a:t>Healthy Air Products</a:t>
            </a:r>
          </a:p>
          <a:p>
            <a:pPr algn="ctr"/>
            <a:r>
              <a:rPr lang="en-GB" altLang="zh-CN" sz="260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-DNO Technology-</a:t>
            </a:r>
          </a:p>
        </p:txBody>
      </p:sp>
      <p:sp>
        <p:nvSpPr>
          <p:cNvPr id="17" name="Slide Number Placeholder 5">
            <a:extLst>
              <a:ext uri="{FF2B5EF4-FFF2-40B4-BE49-F238E27FC236}">
                <a16:creationId xmlns:a16="http://schemas.microsoft.com/office/drawing/2014/main" id="{25780F83-C5C8-8946-B2EC-63328B642D27}"/>
              </a:ext>
            </a:extLst>
          </p:cNvPr>
          <p:cNvSpPr txBox="1">
            <a:spLocks/>
          </p:cNvSpPr>
          <p:nvPr/>
        </p:nvSpPr>
        <p:spPr>
          <a:xfrm>
            <a:off x="259308" y="6420312"/>
            <a:ext cx="4271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E832A88-3584-B94D-92C6-7B97E9CAAB1A}" type="slidenum">
              <a:rPr lang="en-GB" smtClean="0">
                <a:latin typeface="Lato Light" panose="020F0502020204030203" pitchFamily="34" charset="0"/>
                <a:ea typeface="Lato Light" panose="020F0502020204030203" pitchFamily="34" charset="0"/>
                <a:cs typeface="Lato Light" panose="020F0502020204030203" pitchFamily="34" charset="0"/>
              </a:rPr>
              <a:pPr/>
              <a:t>18</a:t>
            </a:fld>
            <a:endParaRPr lang="en-GB">
              <a:latin typeface="Lato Light" panose="020F0502020204030203" pitchFamily="34" charset="0"/>
              <a:ea typeface="Lato Light" panose="020F0502020204030203" pitchFamily="34" charset="0"/>
              <a:cs typeface="Lato Light" panose="020F0502020204030203" pitchFamily="34" charset="0"/>
            </a:endParaRP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2717" y="-1"/>
            <a:ext cx="12069283" cy="6785437"/>
          </a:xfrm>
          <a:prstGeom prst="rect">
            <a:avLst/>
          </a:prstGeom>
        </p:spPr>
      </p:pic>
    </p:spTree>
    <p:extLst>
      <p:ext uri="{BB962C8B-B14F-4D97-AF65-F5344CB8AC3E}">
        <p14:creationId xmlns:p14="http://schemas.microsoft.com/office/powerpoint/2010/main" val="1390161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F33B82C-93A5-4386-8EF8-881605D81DE6}"/>
              </a:ext>
            </a:extLst>
          </p:cNvPr>
          <p:cNvPicPr>
            <a:picLocks noChangeAspect="1"/>
          </p:cNvPicPr>
          <p:nvPr/>
        </p:nvPicPr>
        <p:blipFill>
          <a:blip r:embed="rId2"/>
          <a:stretch>
            <a:fillRect/>
          </a:stretch>
        </p:blipFill>
        <p:spPr>
          <a:xfrm>
            <a:off x="1092254" y="614660"/>
            <a:ext cx="9839325" cy="4657725"/>
          </a:xfrm>
          <a:prstGeom prst="rect">
            <a:avLst/>
          </a:prstGeom>
        </p:spPr>
      </p:pic>
      <p:sp>
        <p:nvSpPr>
          <p:cNvPr id="2" name="object 2"/>
          <p:cNvSpPr txBox="1">
            <a:spLocks noGrp="1"/>
          </p:cNvSpPr>
          <p:nvPr>
            <p:ph type="title"/>
          </p:nvPr>
        </p:nvSpPr>
        <p:spPr>
          <a:xfrm>
            <a:off x="558800" y="1078396"/>
            <a:ext cx="10515600" cy="378349"/>
          </a:xfrm>
          <a:prstGeom prst="rect">
            <a:avLst/>
          </a:prstGeom>
        </p:spPr>
        <p:txBody>
          <a:bodyPr vert="horz" wrap="square" lIns="0" tIns="8930" rIns="0" bIns="0" rtlCol="0" anchor="ctr">
            <a:spAutoFit/>
          </a:bodyPr>
          <a:lstStyle/>
          <a:p>
            <a:pPr marL="8929" algn="ctr">
              <a:lnSpc>
                <a:spcPct val="100000"/>
              </a:lnSpc>
              <a:spcBef>
                <a:spcPts val="70"/>
              </a:spcBef>
            </a:pPr>
            <a:r>
              <a:rPr lang="en-GB" sz="2400" spc="-90"/>
              <a:t>Four machines are available to fit any indoor or travel environment.</a:t>
            </a:r>
            <a:endParaRPr sz="2400" spc="-130"/>
          </a:p>
        </p:txBody>
      </p:sp>
      <p:sp>
        <p:nvSpPr>
          <p:cNvPr id="29" name="TextBox 28">
            <a:extLst>
              <a:ext uri="{FF2B5EF4-FFF2-40B4-BE49-F238E27FC236}">
                <a16:creationId xmlns:a16="http://schemas.microsoft.com/office/drawing/2014/main" id="{01422660-15BC-42FD-BA6E-97BB8A847FFD}"/>
              </a:ext>
            </a:extLst>
          </p:cNvPr>
          <p:cNvSpPr txBox="1"/>
          <p:nvPr/>
        </p:nvSpPr>
        <p:spPr>
          <a:xfrm>
            <a:off x="1117599" y="5468769"/>
            <a:ext cx="9956802" cy="774571"/>
          </a:xfrm>
          <a:prstGeom prst="rect">
            <a:avLst/>
          </a:prstGeom>
          <a:noFill/>
        </p:spPr>
        <p:txBody>
          <a:bodyPr wrap="square">
            <a:spAutoFit/>
          </a:bodyPr>
          <a:lstStyle/>
          <a:p>
            <a:pPr marL="89535" algn="ctr">
              <a:lnSpc>
                <a:spcPts val="3279"/>
              </a:lnSpc>
              <a:spcBef>
                <a:spcPts val="100"/>
              </a:spcBef>
            </a:pPr>
            <a:r>
              <a:rPr lang="en-GB" sz="1600" spc="-56"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Unique core technology</a:t>
            </a:r>
            <a:r>
              <a:rPr lang="en-GB" sz="1600" spc="-21"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 strong </a:t>
            </a:r>
            <a:r>
              <a:rPr lang="en-GB" sz="1600" spc="-91"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IP  </a:t>
            </a:r>
            <a:r>
              <a:rPr lang="en-GB" sz="1600" spc="-28"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Patented, </a:t>
            </a:r>
            <a:r>
              <a:rPr lang="en-GB" sz="1600" spc="-49"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Design </a:t>
            </a:r>
            <a:r>
              <a:rPr lang="en-GB" sz="1600" spc="-25"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rights, </a:t>
            </a:r>
            <a:r>
              <a:rPr lang="en-GB" sz="1600" spc="-6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Trademarks </a:t>
            </a:r>
            <a:r>
              <a:rPr lang="en-GB" sz="1600" spc="-112"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&amp; </a:t>
            </a:r>
            <a:r>
              <a:rPr lang="en-GB" sz="1600" spc="-46"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Domain </a:t>
            </a:r>
            <a:r>
              <a:rPr lang="en-GB" sz="1600" spc="-25"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rights, </a:t>
            </a:r>
            <a:r>
              <a:rPr lang="en-GB" sz="1600" spc="-25" dirty="0">
                <a:solidFill>
                  <a:srgbClr val="FF0000"/>
                </a:solidFill>
                <a:latin typeface="Lato Light" panose="020F0502020204030203" pitchFamily="34" charset="0"/>
                <a:ea typeface="Lato Light" panose="020F0502020204030203" pitchFamily="34" charset="0"/>
                <a:cs typeface="Lato Light" panose="020F0502020204030203" pitchFamily="34" charset="0"/>
              </a:rPr>
              <a:t>RED Dot design award</a:t>
            </a:r>
            <a:r>
              <a:rPr lang="en-GB" sz="1600" spc="-25"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a:t>
            </a:r>
            <a:endParaRPr lang="en-GB" sz="16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p>
            <a:pPr marL="89535" algn="ctr">
              <a:spcBef>
                <a:spcPts val="100"/>
              </a:spcBef>
            </a:pPr>
            <a:r>
              <a:rPr lang="en-GB" sz="1600" spc="-8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An App for home and commercial unit is on the way.</a:t>
            </a:r>
            <a:endParaRPr lang="en-GB" sz="16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9" name="Slide Number Placeholder 5">
            <a:extLst>
              <a:ext uri="{FF2B5EF4-FFF2-40B4-BE49-F238E27FC236}">
                <a16:creationId xmlns:a16="http://schemas.microsoft.com/office/drawing/2014/main" id="{6F3E03D7-A1C3-C14C-B308-BE703327FE1B}"/>
              </a:ext>
            </a:extLst>
          </p:cNvPr>
          <p:cNvSpPr txBox="1">
            <a:spLocks/>
          </p:cNvSpPr>
          <p:nvPr/>
        </p:nvSpPr>
        <p:spPr>
          <a:xfrm>
            <a:off x="259308" y="6420312"/>
            <a:ext cx="4271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E832A88-3584-B94D-92C6-7B97E9CAAB1A}" type="slidenum">
              <a:rPr lang="en-GB" smtClean="0">
                <a:latin typeface="Lato Light" panose="020F0502020204030203" pitchFamily="34" charset="0"/>
                <a:ea typeface="Lato Light" panose="020F0502020204030203" pitchFamily="34" charset="0"/>
                <a:cs typeface="Lato Light" panose="020F0502020204030203" pitchFamily="34" charset="0"/>
              </a:rPr>
              <a:pPr/>
              <a:t>19</a:t>
            </a:fld>
            <a:endParaRPr lang="en-GB">
              <a:latin typeface="Lato Light" panose="020F0502020204030203" pitchFamily="34" charset="0"/>
              <a:ea typeface="Lato Light" panose="020F0502020204030203" pitchFamily="34" charset="0"/>
              <a:cs typeface="Lato Light" panose="020F0502020204030203" pitchFamily="34" charset="0"/>
            </a:endParaRPr>
          </a:p>
        </p:txBody>
      </p:sp>
      <p:sp>
        <p:nvSpPr>
          <p:cNvPr id="3" name="Rectangle 2"/>
          <p:cNvSpPr/>
          <p:nvPr/>
        </p:nvSpPr>
        <p:spPr>
          <a:xfrm>
            <a:off x="1979447" y="4721098"/>
            <a:ext cx="1534394" cy="861774"/>
          </a:xfrm>
          <a:prstGeom prst="rect">
            <a:avLst/>
          </a:prstGeom>
        </p:spPr>
        <p:txBody>
          <a:bodyPr wrap="none">
            <a:spAutoFit/>
          </a:bodyPr>
          <a:lstStyle/>
          <a:p>
            <a:pPr algn="ctr"/>
            <a:r>
              <a:rPr lang="en-US">
                <a:solidFill>
                  <a:schemeClr val="accent1">
                    <a:lumMod val="50000"/>
                  </a:schemeClr>
                </a:solidFill>
                <a:latin typeface="Lato Medium" charset="0"/>
                <a:ea typeface="Lato Medium" charset="0"/>
                <a:cs typeface="Lato Medium" charset="0"/>
              </a:rPr>
              <a:t>HA500</a:t>
            </a:r>
          </a:p>
          <a:p>
            <a:pPr algn="ctr"/>
            <a:r>
              <a:rPr lang="en-US" sz="1400">
                <a:solidFill>
                  <a:schemeClr val="tx1">
                    <a:lumMod val="50000"/>
                    <a:lumOff val="50000"/>
                  </a:schemeClr>
                </a:solidFill>
                <a:latin typeface="Lato Medium" charset="0"/>
                <a:ea typeface="Lato Medium" charset="0"/>
                <a:cs typeface="Lato Medium" charset="0"/>
              </a:rPr>
              <a:t>Home air purifier</a:t>
            </a:r>
          </a:p>
          <a:p>
            <a:pPr algn="ctr"/>
            <a:endParaRPr lang="en-US"/>
          </a:p>
        </p:txBody>
      </p:sp>
      <p:sp>
        <p:nvSpPr>
          <p:cNvPr id="10" name="Rectangle 9"/>
          <p:cNvSpPr/>
          <p:nvPr/>
        </p:nvSpPr>
        <p:spPr>
          <a:xfrm>
            <a:off x="4180866" y="4721098"/>
            <a:ext cx="1994457" cy="584775"/>
          </a:xfrm>
          <a:prstGeom prst="rect">
            <a:avLst/>
          </a:prstGeom>
        </p:spPr>
        <p:txBody>
          <a:bodyPr wrap="none">
            <a:spAutoFit/>
          </a:bodyPr>
          <a:lstStyle/>
          <a:p>
            <a:pPr algn="ctr"/>
            <a:r>
              <a:rPr lang="en-US">
                <a:solidFill>
                  <a:schemeClr val="accent1">
                    <a:lumMod val="50000"/>
                  </a:schemeClr>
                </a:solidFill>
                <a:latin typeface="Lato Medium" charset="0"/>
                <a:ea typeface="Lato Medium" charset="0"/>
                <a:cs typeface="Lato Medium" charset="0"/>
              </a:rPr>
              <a:t>HA800</a:t>
            </a:r>
          </a:p>
          <a:p>
            <a:pPr algn="ctr"/>
            <a:r>
              <a:rPr lang="en-US" sz="1400">
                <a:solidFill>
                  <a:schemeClr val="tx1">
                    <a:lumMod val="50000"/>
                    <a:lumOff val="50000"/>
                  </a:schemeClr>
                </a:solidFill>
                <a:latin typeface="Lato Medium" charset="0"/>
                <a:ea typeface="Lato Medium" charset="0"/>
                <a:cs typeface="Lato Medium" charset="0"/>
              </a:rPr>
              <a:t>Commercial air purifier</a:t>
            </a:r>
            <a:endParaRPr lang="en-US">
              <a:solidFill>
                <a:schemeClr val="tx1">
                  <a:lumMod val="50000"/>
                  <a:lumOff val="50000"/>
                </a:schemeClr>
              </a:solidFill>
            </a:endParaRPr>
          </a:p>
        </p:txBody>
      </p:sp>
      <p:sp>
        <p:nvSpPr>
          <p:cNvPr id="11" name="Rectangle 10"/>
          <p:cNvSpPr/>
          <p:nvPr/>
        </p:nvSpPr>
        <p:spPr>
          <a:xfrm>
            <a:off x="6842348" y="4721097"/>
            <a:ext cx="1721946" cy="584775"/>
          </a:xfrm>
          <a:prstGeom prst="rect">
            <a:avLst/>
          </a:prstGeom>
        </p:spPr>
        <p:txBody>
          <a:bodyPr wrap="none">
            <a:spAutoFit/>
          </a:bodyPr>
          <a:lstStyle/>
          <a:p>
            <a:pPr algn="ctr"/>
            <a:r>
              <a:rPr lang="en-US">
                <a:solidFill>
                  <a:schemeClr val="accent1">
                    <a:lumMod val="50000"/>
                  </a:schemeClr>
                </a:solidFill>
                <a:latin typeface="Lato Medium" charset="0"/>
                <a:ea typeface="Lato Medium" charset="0"/>
                <a:cs typeface="Lato Medium" charset="0"/>
              </a:rPr>
              <a:t>HA55</a:t>
            </a:r>
          </a:p>
          <a:p>
            <a:pPr algn="ctr"/>
            <a:r>
              <a:rPr lang="en-US" sz="1400">
                <a:solidFill>
                  <a:schemeClr val="tx1">
                    <a:lumMod val="50000"/>
                    <a:lumOff val="50000"/>
                  </a:schemeClr>
                </a:solidFill>
                <a:latin typeface="Lato Medium" charset="0"/>
                <a:ea typeface="Lato Medium" charset="0"/>
                <a:cs typeface="Lato Medium" charset="0"/>
              </a:rPr>
              <a:t>Desktop air purifier</a:t>
            </a:r>
            <a:endParaRPr lang="en-US">
              <a:solidFill>
                <a:schemeClr val="tx1">
                  <a:lumMod val="50000"/>
                  <a:lumOff val="50000"/>
                </a:schemeClr>
              </a:solidFill>
            </a:endParaRPr>
          </a:p>
        </p:txBody>
      </p:sp>
      <p:sp>
        <p:nvSpPr>
          <p:cNvPr id="12" name="Rectangle 11"/>
          <p:cNvSpPr/>
          <p:nvPr/>
        </p:nvSpPr>
        <p:spPr>
          <a:xfrm>
            <a:off x="9065290" y="4693653"/>
            <a:ext cx="1326004" cy="584775"/>
          </a:xfrm>
          <a:prstGeom prst="rect">
            <a:avLst/>
          </a:prstGeom>
        </p:spPr>
        <p:txBody>
          <a:bodyPr wrap="none">
            <a:spAutoFit/>
          </a:bodyPr>
          <a:lstStyle/>
          <a:p>
            <a:pPr algn="ctr"/>
            <a:r>
              <a:rPr lang="en-US">
                <a:solidFill>
                  <a:schemeClr val="accent1">
                    <a:lumMod val="50000"/>
                  </a:schemeClr>
                </a:solidFill>
                <a:latin typeface="Lato Medium" charset="0"/>
                <a:ea typeface="Lato Medium" charset="0"/>
                <a:cs typeface="Lato Medium" charset="0"/>
              </a:rPr>
              <a:t>HA30</a:t>
            </a:r>
          </a:p>
          <a:p>
            <a:pPr algn="ctr"/>
            <a:r>
              <a:rPr lang="en-US" sz="1400">
                <a:solidFill>
                  <a:schemeClr val="tx1">
                    <a:lumMod val="50000"/>
                    <a:lumOff val="50000"/>
                  </a:schemeClr>
                </a:solidFill>
                <a:latin typeface="Lato Medium" charset="0"/>
                <a:ea typeface="Lato Medium" charset="0"/>
                <a:cs typeface="Lato Medium" charset="0"/>
              </a:rPr>
              <a:t>Car air purifier</a:t>
            </a:r>
            <a:endParaRPr lang="en-US">
              <a:solidFill>
                <a:schemeClr val="tx1">
                  <a:lumMod val="50000"/>
                  <a:lumOff val="50000"/>
                </a:schemeClr>
              </a:solidFill>
            </a:endParaRPr>
          </a:p>
        </p:txBody>
      </p:sp>
      <p:sp>
        <p:nvSpPr>
          <p:cNvPr id="13" name="Title 19">
            <a:extLst>
              <a:ext uri="{FF2B5EF4-FFF2-40B4-BE49-F238E27FC236}">
                <a16:creationId xmlns:a16="http://schemas.microsoft.com/office/drawing/2014/main" id="{983A0BA1-315E-D34B-9B5D-E459C07D655B}"/>
              </a:ext>
            </a:extLst>
          </p:cNvPr>
          <p:cNvSpPr txBox="1">
            <a:spLocks/>
          </p:cNvSpPr>
          <p:nvPr/>
        </p:nvSpPr>
        <p:spPr>
          <a:xfrm>
            <a:off x="4707650" y="530325"/>
            <a:ext cx="3473874" cy="5304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defRPr>
            </a:lvl1pPr>
          </a:lstStyle>
          <a:p>
            <a:r>
              <a:rPr lang="en-GB" altLang="zh-CN" sz="3200" b="1">
                <a:solidFill>
                  <a:srgbClr val="1C3A79"/>
                </a:solidFill>
                <a:latin typeface="Lato" charset="0"/>
                <a:ea typeface="Lato" charset="0"/>
                <a:cs typeface="Lato" charset="0"/>
                <a:sym typeface="+mn-ea"/>
              </a:rPr>
              <a:t>Solutions</a:t>
            </a:r>
            <a:endParaRPr lang="en-GB" sz="3200" b="1">
              <a:latin typeface="Lato" charset="0"/>
              <a:ea typeface="Lato" charset="0"/>
              <a:cs typeface="Lato" charset="0"/>
            </a:endParaRPr>
          </a:p>
        </p:txBody>
      </p:sp>
      <p:cxnSp>
        <p:nvCxnSpPr>
          <p:cNvPr id="5" name="Straight Connector 4"/>
          <p:cNvCxnSpPr/>
          <p:nvPr/>
        </p:nvCxnSpPr>
        <p:spPr>
          <a:xfrm>
            <a:off x="1979447" y="5305872"/>
            <a:ext cx="16466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365295" y="5305872"/>
            <a:ext cx="16466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842348" y="5305872"/>
            <a:ext cx="16466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889298" y="5305872"/>
            <a:ext cx="16466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951890" y="1912883"/>
            <a:ext cx="0" cy="2780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495393" y="1912883"/>
            <a:ext cx="0" cy="2780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744607" y="1912883"/>
            <a:ext cx="0" cy="278077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9239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F8CD0-A86C-2EBA-435F-B29304407913}"/>
              </a:ext>
            </a:extLst>
          </p:cNvPr>
          <p:cNvSpPr>
            <a:spLocks noGrp="1"/>
          </p:cNvSpPr>
          <p:nvPr>
            <p:ph type="title"/>
          </p:nvPr>
        </p:nvSpPr>
        <p:spPr/>
        <p:txBody>
          <a:bodyPr/>
          <a:lstStyle/>
          <a:p>
            <a:pPr algn="ctr"/>
            <a:r>
              <a:rPr lang="en-GB" b="1" dirty="0">
                <a:solidFill>
                  <a:srgbClr val="0070C0"/>
                </a:solidFill>
              </a:rPr>
              <a:t>Agenda</a:t>
            </a:r>
          </a:p>
        </p:txBody>
      </p:sp>
      <p:sp>
        <p:nvSpPr>
          <p:cNvPr id="3" name="Content Placeholder 2">
            <a:extLst>
              <a:ext uri="{FF2B5EF4-FFF2-40B4-BE49-F238E27FC236}">
                <a16:creationId xmlns:a16="http://schemas.microsoft.com/office/drawing/2014/main" id="{970716E1-FF91-572E-0EED-11FB4819E637}"/>
              </a:ext>
            </a:extLst>
          </p:cNvPr>
          <p:cNvSpPr>
            <a:spLocks noGrp="1"/>
          </p:cNvSpPr>
          <p:nvPr>
            <p:ph idx="1"/>
          </p:nvPr>
        </p:nvSpPr>
        <p:spPr/>
        <p:txBody>
          <a:bodyPr>
            <a:normAutofit/>
          </a:bodyPr>
          <a:lstStyle/>
          <a:p>
            <a:r>
              <a:rPr lang="en-GB" sz="2000" dirty="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Global Air quality and mitigation</a:t>
            </a:r>
          </a:p>
          <a:p>
            <a:endParaRPr lang="en-GB" sz="2000" dirty="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endParaRPr>
          </a:p>
          <a:p>
            <a:r>
              <a:rPr lang="en-GB" sz="2000" dirty="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ESG certification and Air pollution</a:t>
            </a:r>
          </a:p>
          <a:p>
            <a:endParaRPr lang="en-GB" sz="2000" dirty="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endParaRPr>
          </a:p>
          <a:p>
            <a:r>
              <a:rPr lang="en-GB" sz="2000" dirty="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Making buildings healthier</a:t>
            </a:r>
          </a:p>
          <a:p>
            <a:endParaRPr lang="en-GB" sz="2000" dirty="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endParaRPr>
          </a:p>
          <a:p>
            <a:r>
              <a:rPr lang="en-GB" sz="2000" dirty="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Healthy Air purifiers and how they can help</a:t>
            </a:r>
          </a:p>
        </p:txBody>
      </p:sp>
    </p:spTree>
    <p:extLst>
      <p:ext uri="{BB962C8B-B14F-4D97-AF65-F5344CB8AC3E}">
        <p14:creationId xmlns:p14="http://schemas.microsoft.com/office/powerpoint/2010/main" val="3999080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2590F-2AFE-800F-63CB-AFB48C1760B8}"/>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4A59DF9B-6D8D-0862-E653-FFE9A39D5C59}"/>
              </a:ext>
            </a:extLst>
          </p:cNvPr>
          <p:cNvPicPr>
            <a:picLocks noChangeAspect="1"/>
          </p:cNvPicPr>
          <p:nvPr/>
        </p:nvPicPr>
        <p:blipFill>
          <a:blip r:embed="rId2"/>
          <a:stretch>
            <a:fillRect/>
          </a:stretch>
        </p:blipFill>
        <p:spPr>
          <a:xfrm>
            <a:off x="0" y="12404"/>
            <a:ext cx="12192000" cy="6107519"/>
          </a:xfrm>
          <a:prstGeom prst="rect">
            <a:avLst/>
          </a:prstGeom>
        </p:spPr>
      </p:pic>
    </p:spTree>
    <p:extLst>
      <p:ext uri="{BB962C8B-B14F-4D97-AF65-F5344CB8AC3E}">
        <p14:creationId xmlns:p14="http://schemas.microsoft.com/office/powerpoint/2010/main" val="1937008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172E8FE7-E2B2-49C5-B6AB-F5E61F269948}">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904B9A76-D87A-4B2B-8DCE-E34A34E64CBC}"/>
              </a:ext>
            </a:extLst>
          </p:cNvPr>
          <p:cNvSpPr txBox="1"/>
          <p:nvPr/>
        </p:nvSpPr>
        <p:spPr>
          <a:xfrm>
            <a:off x="2148941" y="3187265"/>
            <a:ext cx="7894117" cy="2000548"/>
          </a:xfrm>
          <a:prstGeom prst="rect">
            <a:avLst/>
          </a:prstGeom>
          <a:noFill/>
          <a:effectLst>
            <a:glow rad="139700">
              <a:schemeClr val="accent5">
                <a:satMod val="175000"/>
                <a:alpha val="40000"/>
              </a:schemeClr>
            </a:glow>
          </a:effectLst>
        </p:spPr>
        <p:txBody>
          <a:bodyPr vert="horz" wrap="square" rtlCol="0">
            <a:spAutoFit/>
          </a:bodyPr>
          <a:lstStyle/>
          <a:p>
            <a:pPr algn="ctr" rtl="0">
              <a:lnSpc>
                <a:spcPct val="100000"/>
              </a:lnSpc>
            </a:pPr>
            <a:r>
              <a:rPr lang="en-GB" altLang="zh-CN" sz="4000" b="1" dirty="0">
                <a:solidFill>
                  <a:schemeClr val="bg1"/>
                </a:solidFill>
                <a:latin typeface="Lato" charset="0"/>
                <a:ea typeface="Lato" charset="0"/>
                <a:cs typeface="Lato" charset="0"/>
              </a:rPr>
              <a:t>Contact us:</a:t>
            </a:r>
          </a:p>
          <a:p>
            <a:pPr algn="ctr" rtl="0">
              <a:lnSpc>
                <a:spcPct val="100000"/>
              </a:lnSpc>
            </a:pPr>
            <a:r>
              <a:rPr lang="en-GB" altLang="zh-CN" sz="2800" dirty="0">
                <a:solidFill>
                  <a:schemeClr val="bg1"/>
                </a:solidFill>
                <a:latin typeface="Lato Light" panose="020F0502020204030203" pitchFamily="34" charset="0"/>
                <a:ea typeface="Lato Light" panose="020F0502020204030203" pitchFamily="34" charset="0"/>
                <a:cs typeface="Lato Light" panose="020F0502020204030203" pitchFamily="34" charset="0"/>
              </a:rPr>
              <a:t>www.healthyairtech.com</a:t>
            </a:r>
          </a:p>
          <a:p>
            <a:pPr algn="ctr" rtl="0">
              <a:lnSpc>
                <a:spcPct val="100000"/>
              </a:lnSpc>
            </a:pPr>
            <a:r>
              <a:rPr lang="en-GB" sz="2800" dirty="0">
                <a:solidFill>
                  <a:schemeClr val="bg1"/>
                </a:solidFill>
                <a:latin typeface="Lato Light" panose="020F0502020204030203" pitchFamily="34" charset="0"/>
                <a:ea typeface="Lato Light" panose="020F0502020204030203" pitchFamily="34" charset="0"/>
                <a:cs typeface="Lato Light" panose="020F0502020204030203" pitchFamily="34" charset="0"/>
              </a:rPr>
              <a:t>info</a:t>
            </a:r>
            <a:r>
              <a:rPr lang="en-GB" sz="2800" dirty="0">
                <a:solidFill>
                  <a:schemeClr val="bg1"/>
                </a:solidFill>
                <a:effectLst/>
                <a:latin typeface="Lato Light" panose="020F0502020204030203" pitchFamily="34" charset="0"/>
                <a:ea typeface="Lato Light" panose="020F0502020204030203" pitchFamily="34" charset="0"/>
                <a:cs typeface="Lato Light" panose="020F0502020204030203" pitchFamily="34" charset="0"/>
              </a:rPr>
              <a:t>@healthyairtech.com</a:t>
            </a:r>
          </a:p>
          <a:p>
            <a:pPr algn="ctr" rtl="0">
              <a:lnSpc>
                <a:spcPct val="100000"/>
              </a:lnSpc>
            </a:pPr>
            <a:r>
              <a:rPr lang="en-GB" altLang="zh-CN" sz="28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a:t>
            </a:r>
          </a:p>
        </p:txBody>
      </p:sp>
      <p:pic>
        <p:nvPicPr>
          <p:cNvPr id="5" name="Picture 4">
            <a:extLst>
              <a:ext uri="{FF2B5EF4-FFF2-40B4-BE49-F238E27FC236}">
                <a16:creationId xmlns:a16="http://schemas.microsoft.com/office/drawing/2014/main" id="{DBD71B03-1ED8-49DE-A8AD-36E97B0CAAFC}"/>
              </a:ext>
            </a:extLst>
          </p:cNvPr>
          <p:cNvPicPr>
            <a:picLocks noChangeAspect="1"/>
          </p:cNvPicPr>
          <p:nvPr/>
        </p:nvPicPr>
        <p:blipFill>
          <a:blip r:embed="rId2"/>
          <a:srcRect/>
          <a:stretch/>
        </p:blipFill>
        <p:spPr>
          <a:xfrm>
            <a:off x="3074228" y="567749"/>
            <a:ext cx="5824114" cy="2360486"/>
          </a:xfrm>
          <a:prstGeom prst="rect">
            <a:avLst/>
          </a:prstGeom>
        </p:spPr>
      </p:pic>
      <p:pic>
        <p:nvPicPr>
          <p:cNvPr id="6" name="Picture 5">
            <a:extLst>
              <a:ext uri="{FF2B5EF4-FFF2-40B4-BE49-F238E27FC236}">
                <a16:creationId xmlns:a16="http://schemas.microsoft.com/office/drawing/2014/main" id="{AB763682-0E79-49B1-BC05-DD2DBB1DEC9A}"/>
              </a:ext>
            </a:extLst>
          </p:cNvPr>
          <p:cNvPicPr>
            <a:picLocks noChangeAspect="1"/>
          </p:cNvPicPr>
          <p:nvPr/>
        </p:nvPicPr>
        <p:blipFill>
          <a:blip r:embed="rId2"/>
          <a:srcRect/>
          <a:stretch/>
        </p:blipFill>
        <p:spPr>
          <a:xfrm>
            <a:off x="3074228" y="580531"/>
            <a:ext cx="5824114" cy="2360486"/>
          </a:xfrm>
          <a:prstGeom prst="rect">
            <a:avLst/>
          </a:prstGeom>
        </p:spPr>
      </p:pic>
    </p:spTree>
    <p:extLst>
      <p:ext uri="{BB962C8B-B14F-4D97-AF65-F5344CB8AC3E}">
        <p14:creationId xmlns:p14="http://schemas.microsoft.com/office/powerpoint/2010/main" val="1074979836"/>
      </p:ext>
      <p:ext uri="{5561DA28-F34F-428B-ABDE-CE75B708877D}">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623795064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E7A989EC-9560-5C4A-901E-2DF70FA81914}"/>
              </a:ext>
            </a:extLst>
          </p:cNvPr>
          <p:cNvSpPr>
            <a:spLocks noGrp="1"/>
          </p:cNvSpPr>
          <p:nvPr>
            <p:ph type="body" sz="quarter" idx="24"/>
          </p:nvPr>
        </p:nvSpPr>
        <p:spPr>
          <a:xfrm>
            <a:off x="183199" y="3163151"/>
            <a:ext cx="2505075" cy="369332"/>
          </a:xfrm>
        </p:spPr>
        <p:txBody>
          <a:bodyPr/>
          <a:lstStyle/>
          <a:p>
            <a:r>
              <a:rPr lang="en-GB" b="0" dirty="0">
                <a:latin typeface="Lato" panose="020F0502020204030203" pitchFamily="34" charset="0"/>
                <a:ea typeface="Lato" panose="020F0502020204030203" pitchFamily="34" charset="0"/>
                <a:cs typeface="Lato" panose="020F0502020204030203" pitchFamily="34" charset="0"/>
              </a:rPr>
              <a:t>Covid-19</a:t>
            </a:r>
          </a:p>
        </p:txBody>
      </p:sp>
      <p:sp>
        <p:nvSpPr>
          <p:cNvPr id="16" name="Text Placeholder 15">
            <a:extLst>
              <a:ext uri="{FF2B5EF4-FFF2-40B4-BE49-F238E27FC236}">
                <a16:creationId xmlns:a16="http://schemas.microsoft.com/office/drawing/2014/main" id="{77E13EB5-85B2-E640-AF5D-80F49E169F94}"/>
              </a:ext>
            </a:extLst>
          </p:cNvPr>
          <p:cNvSpPr>
            <a:spLocks noGrp="1"/>
          </p:cNvSpPr>
          <p:nvPr>
            <p:ph type="body" sz="quarter" idx="25"/>
          </p:nvPr>
        </p:nvSpPr>
        <p:spPr>
          <a:xfrm>
            <a:off x="183199" y="4033904"/>
            <a:ext cx="2505075" cy="369332"/>
          </a:xfrm>
        </p:spPr>
        <p:txBody>
          <a:bodyPr/>
          <a:lstStyle/>
          <a:p>
            <a:r>
              <a:rPr lang="en-GB" b="0" dirty="0">
                <a:latin typeface="Lato" panose="020F0502020204030203" pitchFamily="34" charset="0"/>
                <a:ea typeface="Lato" panose="020F0502020204030203" pitchFamily="34" charset="0"/>
                <a:cs typeface="Lato" panose="020F0502020204030203" pitchFamily="34" charset="0"/>
              </a:rPr>
              <a:t>Health Impacts</a:t>
            </a:r>
          </a:p>
        </p:txBody>
      </p:sp>
      <p:sp>
        <p:nvSpPr>
          <p:cNvPr id="17" name="Text Placeholder 16">
            <a:extLst>
              <a:ext uri="{FF2B5EF4-FFF2-40B4-BE49-F238E27FC236}">
                <a16:creationId xmlns:a16="http://schemas.microsoft.com/office/drawing/2014/main" id="{6CC010F5-E3DB-E146-B8B3-F3C3698E070A}"/>
              </a:ext>
            </a:extLst>
          </p:cNvPr>
          <p:cNvSpPr>
            <a:spLocks noGrp="1"/>
          </p:cNvSpPr>
          <p:nvPr>
            <p:ph type="body" sz="quarter" idx="26"/>
          </p:nvPr>
        </p:nvSpPr>
        <p:spPr>
          <a:xfrm>
            <a:off x="183199" y="4904657"/>
            <a:ext cx="2505075" cy="369332"/>
          </a:xfrm>
        </p:spPr>
        <p:txBody>
          <a:bodyPr/>
          <a:lstStyle/>
          <a:p>
            <a:r>
              <a:rPr lang="en-GB" b="0" dirty="0">
                <a:latin typeface="Lato" panose="020F0502020204030203" pitchFamily="34" charset="0"/>
                <a:ea typeface="Lato" panose="020F0502020204030203" pitchFamily="34" charset="0"/>
                <a:cs typeface="Lato" panose="020F0502020204030203" pitchFamily="34" charset="0"/>
              </a:rPr>
              <a:t>Lack of awareness</a:t>
            </a:r>
          </a:p>
        </p:txBody>
      </p:sp>
      <p:sp>
        <p:nvSpPr>
          <p:cNvPr id="2" name="Text Placeholder 1">
            <a:extLst>
              <a:ext uri="{FF2B5EF4-FFF2-40B4-BE49-F238E27FC236}">
                <a16:creationId xmlns:a16="http://schemas.microsoft.com/office/drawing/2014/main" id="{2F61254C-60E4-4D45-A7A2-1B9525104688}"/>
              </a:ext>
            </a:extLst>
          </p:cNvPr>
          <p:cNvSpPr>
            <a:spLocks noGrp="1"/>
          </p:cNvSpPr>
          <p:nvPr>
            <p:ph type="body" sz="quarter" idx="16"/>
          </p:nvPr>
        </p:nvSpPr>
        <p:spPr>
          <a:xfrm>
            <a:off x="2973237" y="1380461"/>
            <a:ext cx="2702944" cy="4184000"/>
          </a:xfrm>
        </p:spPr>
        <p:txBody>
          <a:bodyPr>
            <a:noAutofit/>
          </a:bodyPr>
          <a:lstStyle/>
          <a:p>
            <a:r>
              <a:rPr lang="en-GB"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According to the WHO the “</a:t>
            </a:r>
            <a:r>
              <a:rPr lang="en-GB" i="0" dirty="0">
                <a:solidFill>
                  <a:schemeClr val="bg2">
                    <a:lumMod val="25000"/>
                  </a:schemeClr>
                </a:solidFill>
                <a:effectLst/>
                <a:latin typeface="Lato" panose="020F0502020204030203" pitchFamily="34" charset="0"/>
                <a:ea typeface="Lato" panose="020F0502020204030203" pitchFamily="34" charset="0"/>
                <a:cs typeface="Lato" panose="020F0502020204030203" pitchFamily="34" charset="0"/>
              </a:rPr>
              <a:t>combined effects of ambient air pollution and household air pollution is associated with 7 million premature deaths annually.”</a:t>
            </a:r>
          </a:p>
          <a:p>
            <a:r>
              <a:rPr lang="en-GB"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The problem of air pollution is widespread with “</a:t>
            </a:r>
            <a:r>
              <a:rPr lang="en-GB" i="0" dirty="0">
                <a:solidFill>
                  <a:schemeClr val="bg2">
                    <a:lumMod val="25000"/>
                  </a:schemeClr>
                </a:solidFill>
                <a:effectLst/>
                <a:latin typeface="Lato" panose="020F0502020204030203" pitchFamily="34" charset="0"/>
                <a:ea typeface="Lato" panose="020F0502020204030203" pitchFamily="34" charset="0"/>
                <a:cs typeface="Lato" panose="020F0502020204030203" pitchFamily="34" charset="0"/>
              </a:rPr>
              <a:t>around 2.6 billion people are exposed to dangerous levels of household air pollution.”</a:t>
            </a:r>
          </a:p>
          <a:p>
            <a:br>
              <a:rPr lang="en-GB"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br>
            <a:r>
              <a:rPr lang="en-GB"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Covid-19 has been a primarily airborne disease leading to over 6 million deaths globally, with over 500 million confirmed cases and worldwide economic/social disruption.</a:t>
            </a:r>
          </a:p>
          <a:p>
            <a:r>
              <a:rPr lang="en-GB"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Air Pollution contributes to a variety of other health conditions such as asthma, and according to the WHO “is responsible for 45% of all pneumonia deaths in children less than 5 years old”.</a:t>
            </a:r>
          </a:p>
          <a:p>
            <a:r>
              <a:rPr lang="en-GB"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One of three countries lack any legally mandates standards for outdoor air quality. 92% of the worlds population live in paces where air pollution levels exceed safe limits</a:t>
            </a:r>
            <a:r>
              <a:rPr lang="en-GB" dirty="0">
                <a:solidFill>
                  <a:srgbClr val="909090"/>
                </a:solidFill>
                <a:latin typeface="Lato" panose="020F0502020204030203" pitchFamily="34" charset="0"/>
                <a:ea typeface="Lato" panose="020F0502020204030203" pitchFamily="34" charset="0"/>
                <a:cs typeface="Lato" panose="020F0502020204030203" pitchFamily="34" charset="0"/>
              </a:rPr>
              <a:t>.</a:t>
            </a:r>
          </a:p>
        </p:txBody>
      </p:sp>
      <p:pic>
        <p:nvPicPr>
          <p:cNvPr id="6" name="Picture Placeholder 5" descr="A picture containing smoke, rocket&#10;&#10;Description automatically generated">
            <a:extLst>
              <a:ext uri="{FF2B5EF4-FFF2-40B4-BE49-F238E27FC236}">
                <a16:creationId xmlns:a16="http://schemas.microsoft.com/office/drawing/2014/main" id="{59572A56-504B-46BF-BFC0-41CB58C13C04}"/>
              </a:ext>
            </a:extLst>
          </p:cNvPr>
          <p:cNvPicPr>
            <a:picLocks noGrp="1" noChangeAspect="1"/>
          </p:cNvPicPr>
          <p:nvPr>
            <p:ph type="pic" sz="quarter" idx="20"/>
          </p:nvPr>
        </p:nvPicPr>
        <p:blipFill>
          <a:blip r:embed="rId2"/>
          <a:srcRect l="2047" r="2047"/>
          <a:stretch>
            <a:fillRect/>
          </a:stretch>
        </p:blipFill>
        <p:spPr/>
      </p:pic>
      <p:sp>
        <p:nvSpPr>
          <p:cNvPr id="13" name="Text Placeholder 12">
            <a:extLst>
              <a:ext uri="{FF2B5EF4-FFF2-40B4-BE49-F238E27FC236}">
                <a16:creationId xmlns:a16="http://schemas.microsoft.com/office/drawing/2014/main" id="{5B7E2EEC-C107-514E-9E92-52347881F673}"/>
              </a:ext>
            </a:extLst>
          </p:cNvPr>
          <p:cNvSpPr>
            <a:spLocks noGrp="1"/>
          </p:cNvSpPr>
          <p:nvPr>
            <p:ph type="body" sz="quarter" idx="22"/>
          </p:nvPr>
        </p:nvSpPr>
        <p:spPr>
          <a:xfrm>
            <a:off x="183200" y="1381145"/>
            <a:ext cx="2505075" cy="369332"/>
          </a:xfrm>
        </p:spPr>
        <p:txBody>
          <a:bodyPr>
            <a:normAutofit fontScale="92500"/>
          </a:bodyPr>
          <a:lstStyle/>
          <a:p>
            <a:r>
              <a:rPr lang="en-GB" b="0" dirty="0">
                <a:latin typeface="Lato" panose="020F0502020204030203" pitchFamily="34" charset="0"/>
                <a:ea typeface="Lato" panose="020F0502020204030203" pitchFamily="34" charset="0"/>
                <a:cs typeface="Lato" panose="020F0502020204030203" pitchFamily="34" charset="0"/>
              </a:rPr>
              <a:t>Significant Death Toll</a:t>
            </a:r>
          </a:p>
        </p:txBody>
      </p:sp>
      <p:sp>
        <p:nvSpPr>
          <p:cNvPr id="14" name="Text Placeholder 13">
            <a:extLst>
              <a:ext uri="{FF2B5EF4-FFF2-40B4-BE49-F238E27FC236}">
                <a16:creationId xmlns:a16="http://schemas.microsoft.com/office/drawing/2014/main" id="{FFBA3BCC-A8F8-EA4B-9838-88D4FA4EBF7F}"/>
              </a:ext>
            </a:extLst>
          </p:cNvPr>
          <p:cNvSpPr>
            <a:spLocks noGrp="1"/>
          </p:cNvSpPr>
          <p:nvPr>
            <p:ph type="body" sz="quarter" idx="23"/>
          </p:nvPr>
        </p:nvSpPr>
        <p:spPr>
          <a:xfrm>
            <a:off x="183200" y="2272148"/>
            <a:ext cx="2505075" cy="369332"/>
          </a:xfrm>
        </p:spPr>
        <p:txBody>
          <a:bodyPr/>
          <a:lstStyle/>
          <a:p>
            <a:r>
              <a:rPr lang="en-GB" b="0" dirty="0">
                <a:latin typeface="Lato" panose="020F0502020204030203" pitchFamily="34" charset="0"/>
                <a:ea typeface="Lato" panose="020F0502020204030203" pitchFamily="34" charset="0"/>
                <a:cs typeface="Lato" panose="020F0502020204030203" pitchFamily="34" charset="0"/>
              </a:rPr>
              <a:t>Worldwide Effects</a:t>
            </a:r>
          </a:p>
        </p:txBody>
      </p:sp>
      <p:sp>
        <p:nvSpPr>
          <p:cNvPr id="4" name="Title 3">
            <a:extLst>
              <a:ext uri="{FF2B5EF4-FFF2-40B4-BE49-F238E27FC236}">
                <a16:creationId xmlns:a16="http://schemas.microsoft.com/office/drawing/2014/main" id="{C28AF992-85C2-49D2-9F0A-E1E0AA5A42EB}"/>
              </a:ext>
            </a:extLst>
          </p:cNvPr>
          <p:cNvSpPr>
            <a:spLocks noGrp="1"/>
          </p:cNvSpPr>
          <p:nvPr>
            <p:ph type="ctrTitle"/>
          </p:nvPr>
        </p:nvSpPr>
        <p:spPr>
          <a:xfrm>
            <a:off x="2973237" y="710461"/>
            <a:ext cx="4902680" cy="556364"/>
          </a:xfrm>
        </p:spPr>
        <p:txBody>
          <a:bodyPr>
            <a:normAutofit/>
          </a:bodyPr>
          <a:lstStyle/>
          <a:p>
            <a:r>
              <a:rPr lang="en-GB" sz="2000" dirty="0"/>
              <a:t>Key facts:</a:t>
            </a:r>
          </a:p>
        </p:txBody>
      </p:sp>
      <p:sp>
        <p:nvSpPr>
          <p:cNvPr id="18" name="Title 11">
            <a:extLst>
              <a:ext uri="{FF2B5EF4-FFF2-40B4-BE49-F238E27FC236}">
                <a16:creationId xmlns:a16="http://schemas.microsoft.com/office/drawing/2014/main" id="{19598F1A-CE38-F356-27A4-144DC78E893C}"/>
              </a:ext>
            </a:extLst>
          </p:cNvPr>
          <p:cNvSpPr txBox="1">
            <a:spLocks/>
          </p:cNvSpPr>
          <p:nvPr/>
        </p:nvSpPr>
        <p:spPr>
          <a:xfrm>
            <a:off x="0" y="439796"/>
            <a:ext cx="12192000" cy="556364"/>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lang="en-GB" sz="2400" b="0" i="0" kern="1200" dirty="0" smtClean="0">
                <a:solidFill>
                  <a:schemeClr val="accent1"/>
                </a:solidFill>
                <a:latin typeface="Lato" panose="020F0502020204030203" pitchFamily="34" charset="0"/>
                <a:ea typeface="+mj-ea"/>
                <a:cs typeface="Lato" panose="020F0502020204030203" pitchFamily="34" charset="0"/>
              </a:defRPr>
            </a:lvl1pPr>
          </a:lstStyle>
          <a:p>
            <a:pPr algn="ctr"/>
            <a:r>
              <a:rPr lang="en-GB" sz="3200" dirty="0"/>
              <a:t>Low Air Quality</a:t>
            </a:r>
            <a:br>
              <a:rPr lang="en-GB" dirty="0"/>
            </a:br>
            <a:endParaRPr lang="en-GB" dirty="0"/>
          </a:p>
        </p:txBody>
      </p:sp>
      <p:cxnSp>
        <p:nvCxnSpPr>
          <p:cNvPr id="7" name="Straight Connector 6">
            <a:extLst>
              <a:ext uri="{FF2B5EF4-FFF2-40B4-BE49-F238E27FC236}">
                <a16:creationId xmlns:a16="http://schemas.microsoft.com/office/drawing/2014/main" id="{7DAFBB36-ED89-8319-3151-02ABDBA269BF}"/>
              </a:ext>
            </a:extLst>
          </p:cNvPr>
          <p:cNvCxnSpPr>
            <a:cxnSpLocks/>
            <a:stCxn id="8" idx="0"/>
          </p:cNvCxnSpPr>
          <p:nvPr/>
        </p:nvCxnSpPr>
        <p:spPr>
          <a:xfrm>
            <a:off x="2853492" y="1426866"/>
            <a:ext cx="1" cy="4309905"/>
          </a:xfrm>
          <a:prstGeom prst="line">
            <a:avLst/>
          </a:prstGeom>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8B969920-6C3B-F741-C91E-DC66D9291A26}"/>
              </a:ext>
            </a:extLst>
          </p:cNvPr>
          <p:cNvSpPr/>
          <p:nvPr/>
        </p:nvSpPr>
        <p:spPr>
          <a:xfrm>
            <a:off x="2793620" y="1426866"/>
            <a:ext cx="119743" cy="14347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A5F252C8-8D8B-D897-7B2C-5DA129B00E94}"/>
              </a:ext>
            </a:extLst>
          </p:cNvPr>
          <p:cNvSpPr/>
          <p:nvPr/>
        </p:nvSpPr>
        <p:spPr>
          <a:xfrm>
            <a:off x="2793621" y="2371560"/>
            <a:ext cx="119743" cy="14347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1ECC3F97-0A67-E6D4-19F0-40C6C83B54D9}"/>
              </a:ext>
            </a:extLst>
          </p:cNvPr>
          <p:cNvSpPr/>
          <p:nvPr/>
        </p:nvSpPr>
        <p:spPr>
          <a:xfrm>
            <a:off x="2782239" y="3276081"/>
            <a:ext cx="119743" cy="14347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8973C384-619C-FEEC-E83A-99FE4E709601}"/>
              </a:ext>
            </a:extLst>
          </p:cNvPr>
          <p:cNvSpPr/>
          <p:nvPr/>
        </p:nvSpPr>
        <p:spPr>
          <a:xfrm>
            <a:off x="2782239" y="4146834"/>
            <a:ext cx="119743" cy="14347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D8509AF6-5D6E-3201-A6AF-3D80DD6D6637}"/>
              </a:ext>
            </a:extLst>
          </p:cNvPr>
          <p:cNvSpPr/>
          <p:nvPr/>
        </p:nvSpPr>
        <p:spPr>
          <a:xfrm>
            <a:off x="2793620" y="5017587"/>
            <a:ext cx="119743" cy="14347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27610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5B7E2EEC-C107-514E-9E92-52347881F673}"/>
              </a:ext>
            </a:extLst>
          </p:cNvPr>
          <p:cNvSpPr>
            <a:spLocks noGrp="1"/>
          </p:cNvSpPr>
          <p:nvPr>
            <p:ph type="body" sz="quarter" idx="22"/>
          </p:nvPr>
        </p:nvSpPr>
        <p:spPr>
          <a:xfrm>
            <a:off x="100942" y="1269910"/>
            <a:ext cx="2681297" cy="619855"/>
          </a:xfrm>
        </p:spPr>
        <p:txBody>
          <a:bodyPr>
            <a:noAutofit/>
          </a:bodyPr>
          <a:lstStyle/>
          <a:p>
            <a:r>
              <a:rPr lang="en-GB" sz="1900" b="0" dirty="0">
                <a:latin typeface="Lato" panose="020F0502020204030203" pitchFamily="34" charset="0"/>
                <a:ea typeface="Lato" panose="020F0502020204030203" pitchFamily="34" charset="0"/>
                <a:cs typeface="Lato" panose="020F0502020204030203" pitchFamily="34" charset="0"/>
              </a:rPr>
              <a:t>Lowering Carbon Emissions</a:t>
            </a:r>
          </a:p>
        </p:txBody>
      </p:sp>
      <p:sp>
        <p:nvSpPr>
          <p:cNvPr id="14" name="Text Placeholder 13">
            <a:extLst>
              <a:ext uri="{FF2B5EF4-FFF2-40B4-BE49-F238E27FC236}">
                <a16:creationId xmlns:a16="http://schemas.microsoft.com/office/drawing/2014/main" id="{FFBA3BCC-A8F8-EA4B-9838-88D4FA4EBF7F}"/>
              </a:ext>
            </a:extLst>
          </p:cNvPr>
          <p:cNvSpPr>
            <a:spLocks noGrp="1"/>
          </p:cNvSpPr>
          <p:nvPr>
            <p:ph type="body" sz="quarter" idx="23"/>
          </p:nvPr>
        </p:nvSpPr>
        <p:spPr>
          <a:xfrm>
            <a:off x="-74190" y="2299824"/>
            <a:ext cx="2796558" cy="369332"/>
          </a:xfrm>
        </p:spPr>
        <p:txBody>
          <a:bodyPr>
            <a:noAutofit/>
          </a:bodyPr>
          <a:lstStyle/>
          <a:p>
            <a:r>
              <a:rPr lang="en-GB" sz="1900" b="0" dirty="0">
                <a:latin typeface="Lato" panose="020F0502020204030203" pitchFamily="34" charset="0"/>
                <a:ea typeface="Lato" panose="020F0502020204030203" pitchFamily="34" charset="0"/>
                <a:cs typeface="Lato" panose="020F0502020204030203" pitchFamily="34" charset="0"/>
              </a:rPr>
              <a:t>Alternative Modes of Travel</a:t>
            </a:r>
          </a:p>
        </p:txBody>
      </p:sp>
      <p:sp>
        <p:nvSpPr>
          <p:cNvPr id="15" name="Text Placeholder 14">
            <a:extLst>
              <a:ext uri="{FF2B5EF4-FFF2-40B4-BE49-F238E27FC236}">
                <a16:creationId xmlns:a16="http://schemas.microsoft.com/office/drawing/2014/main" id="{E7A989EC-9560-5C4A-901E-2DF70FA81914}"/>
              </a:ext>
            </a:extLst>
          </p:cNvPr>
          <p:cNvSpPr>
            <a:spLocks noGrp="1"/>
          </p:cNvSpPr>
          <p:nvPr>
            <p:ph type="body" sz="quarter" idx="24"/>
          </p:nvPr>
        </p:nvSpPr>
        <p:spPr>
          <a:xfrm>
            <a:off x="105627" y="3130995"/>
            <a:ext cx="2628116" cy="369332"/>
          </a:xfrm>
        </p:spPr>
        <p:txBody>
          <a:bodyPr>
            <a:noAutofit/>
          </a:bodyPr>
          <a:lstStyle/>
          <a:p>
            <a:r>
              <a:rPr lang="en-GB" sz="1900" b="0" dirty="0">
                <a:latin typeface="Lato" panose="020F0502020204030203" pitchFamily="34" charset="0"/>
                <a:ea typeface="Lato" panose="020F0502020204030203" pitchFamily="34" charset="0"/>
                <a:cs typeface="Lato" panose="020F0502020204030203" pitchFamily="34" charset="0"/>
              </a:rPr>
              <a:t>Promoting human rights</a:t>
            </a:r>
          </a:p>
        </p:txBody>
      </p:sp>
      <p:sp>
        <p:nvSpPr>
          <p:cNvPr id="16" name="Text Placeholder 15">
            <a:extLst>
              <a:ext uri="{FF2B5EF4-FFF2-40B4-BE49-F238E27FC236}">
                <a16:creationId xmlns:a16="http://schemas.microsoft.com/office/drawing/2014/main" id="{77E13EB5-85B2-E640-AF5D-80F49E169F94}"/>
              </a:ext>
            </a:extLst>
          </p:cNvPr>
          <p:cNvSpPr>
            <a:spLocks noGrp="1"/>
          </p:cNvSpPr>
          <p:nvPr>
            <p:ph type="body" sz="quarter" idx="25"/>
          </p:nvPr>
        </p:nvSpPr>
        <p:spPr>
          <a:xfrm>
            <a:off x="29687" y="4004179"/>
            <a:ext cx="2681296" cy="369332"/>
          </a:xfrm>
        </p:spPr>
        <p:txBody>
          <a:bodyPr>
            <a:noAutofit/>
          </a:bodyPr>
          <a:lstStyle/>
          <a:p>
            <a:r>
              <a:rPr lang="en-GB" sz="1900" b="0" dirty="0">
                <a:latin typeface="Lato" panose="020F0502020204030203" pitchFamily="34" charset="0"/>
                <a:ea typeface="Lato" panose="020F0502020204030203" pitchFamily="34" charset="0"/>
                <a:cs typeface="Lato" panose="020F0502020204030203" pitchFamily="34" charset="0"/>
              </a:rPr>
              <a:t>Air Purification</a:t>
            </a:r>
          </a:p>
        </p:txBody>
      </p:sp>
      <p:sp>
        <p:nvSpPr>
          <p:cNvPr id="17" name="Text Placeholder 16">
            <a:extLst>
              <a:ext uri="{FF2B5EF4-FFF2-40B4-BE49-F238E27FC236}">
                <a16:creationId xmlns:a16="http://schemas.microsoft.com/office/drawing/2014/main" id="{6CC010F5-E3DB-E146-B8B3-F3C3698E070A}"/>
              </a:ext>
            </a:extLst>
          </p:cNvPr>
          <p:cNvSpPr>
            <a:spLocks noGrp="1"/>
          </p:cNvSpPr>
          <p:nvPr>
            <p:ph type="body" sz="quarter" idx="26"/>
          </p:nvPr>
        </p:nvSpPr>
        <p:spPr>
          <a:xfrm>
            <a:off x="183199" y="4982705"/>
            <a:ext cx="2505075" cy="369332"/>
          </a:xfrm>
        </p:spPr>
        <p:txBody>
          <a:bodyPr>
            <a:noAutofit/>
          </a:bodyPr>
          <a:lstStyle/>
          <a:p>
            <a:r>
              <a:rPr lang="en-GB" sz="1900" b="0" dirty="0">
                <a:latin typeface="Lato" panose="020F0502020204030203" pitchFamily="34" charset="0"/>
                <a:ea typeface="Lato" panose="020F0502020204030203" pitchFamily="34" charset="0"/>
                <a:cs typeface="Lato" panose="020F0502020204030203" pitchFamily="34" charset="0"/>
              </a:rPr>
              <a:t>Promoting Awareness and Covid-19</a:t>
            </a:r>
          </a:p>
        </p:txBody>
      </p:sp>
      <p:sp>
        <p:nvSpPr>
          <p:cNvPr id="2" name="Text Placeholder 1">
            <a:extLst>
              <a:ext uri="{FF2B5EF4-FFF2-40B4-BE49-F238E27FC236}">
                <a16:creationId xmlns:a16="http://schemas.microsoft.com/office/drawing/2014/main" id="{2F61254C-60E4-4D45-A7A2-1B9525104688}"/>
              </a:ext>
            </a:extLst>
          </p:cNvPr>
          <p:cNvSpPr>
            <a:spLocks noGrp="1"/>
          </p:cNvSpPr>
          <p:nvPr>
            <p:ph type="body" sz="quarter" idx="16"/>
          </p:nvPr>
        </p:nvSpPr>
        <p:spPr>
          <a:xfrm>
            <a:off x="2973236" y="1273100"/>
            <a:ext cx="3241075" cy="4877533"/>
          </a:xfrm>
        </p:spPr>
        <p:txBody>
          <a:bodyPr>
            <a:noAutofit/>
          </a:bodyPr>
          <a:lstStyle/>
          <a:p>
            <a:r>
              <a:rPr lang="en-GB" sz="105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CO2 emissions contribute to air pollution through exacerbating climate change, contributing to the formation of smog and allergenic air pollution. Reducing CO2 emissions must be the first step in tackling air pollution.</a:t>
            </a:r>
          </a:p>
          <a:p>
            <a:br>
              <a:rPr lang="en-GB" sz="105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br>
            <a:r>
              <a:rPr lang="en-GB" sz="105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Cars release particulate matter, NOx and </a:t>
            </a:r>
            <a:r>
              <a:rPr lang="en-GB" sz="1050" dirty="0" err="1">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SOx</a:t>
            </a:r>
            <a:r>
              <a:rPr lang="en-GB" sz="105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 which directly impact our health. Pressure must be applied on cities to promote electrification and alternate forms of travel, </a:t>
            </a:r>
            <a:r>
              <a:rPr lang="en-GB" sz="1050" dirty="0" err="1">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ie</a:t>
            </a:r>
            <a:r>
              <a:rPr lang="en-GB" sz="105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 Walking, Cycling, Trams etc.</a:t>
            </a:r>
          </a:p>
          <a:p>
            <a:br>
              <a:rPr lang="en-GB" sz="105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br>
            <a:r>
              <a:rPr lang="en-GB" sz="105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The right to clean air does not exist in the public consciousness to the same degree that the right to clean water does, despite it’s devastating impacts. Pressure must be brought on MP’s and businesses.</a:t>
            </a:r>
          </a:p>
          <a:p>
            <a:br>
              <a:rPr lang="en-GB" sz="105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br>
            <a:r>
              <a:rPr lang="en-GB" sz="105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Unfortunately cleaning up air pollution is a long-term task, and until the we all still suffer its effects. Air Purification and proper ventilation can reduce the most significant health effects and should be promoted and subsidised the same way clean water is.</a:t>
            </a:r>
            <a:br>
              <a:rPr lang="en-GB" sz="105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br>
            <a:br>
              <a:rPr lang="en-GB" sz="105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br>
            <a:r>
              <a:rPr lang="en-GB" sz="105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Studies are finding that areas that suffer from the worst levels of air pollution had an increased rate of death and severe effects from Covid-19 infection. The pandemic and its lingering effects provide one way to bring attention to these inequalities and improve public awareness of the issue</a:t>
            </a:r>
            <a:r>
              <a:rPr lang="en-GB" sz="1050" dirty="0">
                <a:solidFill>
                  <a:srgbClr val="909090"/>
                </a:solidFill>
                <a:latin typeface="Lato" panose="020F0502020204030203" pitchFamily="34" charset="0"/>
                <a:ea typeface="Lato" panose="020F0502020204030203" pitchFamily="34" charset="0"/>
                <a:cs typeface="Lato" panose="020F0502020204030203" pitchFamily="34" charset="0"/>
              </a:rPr>
              <a:t>.</a:t>
            </a:r>
          </a:p>
        </p:txBody>
      </p:sp>
      <p:sp>
        <p:nvSpPr>
          <p:cNvPr id="12" name="Title 11">
            <a:extLst>
              <a:ext uri="{FF2B5EF4-FFF2-40B4-BE49-F238E27FC236}">
                <a16:creationId xmlns:a16="http://schemas.microsoft.com/office/drawing/2014/main" id="{EBA93A41-4433-D44A-AFD2-9A170EC90E0D}"/>
              </a:ext>
            </a:extLst>
          </p:cNvPr>
          <p:cNvSpPr>
            <a:spLocks noGrp="1"/>
          </p:cNvSpPr>
          <p:nvPr>
            <p:ph type="ctrTitle"/>
          </p:nvPr>
        </p:nvSpPr>
        <p:spPr>
          <a:xfrm>
            <a:off x="0" y="327407"/>
            <a:ext cx="12192000" cy="556364"/>
          </a:xfrm>
        </p:spPr>
        <p:txBody>
          <a:bodyPr>
            <a:normAutofit/>
          </a:bodyPr>
          <a:lstStyle/>
          <a:p>
            <a:pPr algn="ctr"/>
            <a:r>
              <a:rPr lang="en-GB" dirty="0"/>
              <a:t>Ways to tackle air pollution and its effects</a:t>
            </a:r>
          </a:p>
        </p:txBody>
      </p:sp>
      <p:pic>
        <p:nvPicPr>
          <p:cNvPr id="7" name="Picture Placeholder 6" descr="A picture containing water, outdoor, sky, ship&#10;&#10;Description automatically generated">
            <a:extLst>
              <a:ext uri="{FF2B5EF4-FFF2-40B4-BE49-F238E27FC236}">
                <a16:creationId xmlns:a16="http://schemas.microsoft.com/office/drawing/2014/main" id="{56EE740F-54CB-435F-ABCC-089CB023BC51}"/>
              </a:ext>
            </a:extLst>
          </p:cNvPr>
          <p:cNvPicPr>
            <a:picLocks noGrp="1" noChangeAspect="1"/>
          </p:cNvPicPr>
          <p:nvPr>
            <p:ph type="pic" sz="quarter" idx="20"/>
          </p:nvPr>
        </p:nvPicPr>
        <p:blipFill>
          <a:blip r:embed="rId2"/>
          <a:srcRect l="14035" r="14035"/>
          <a:stretch>
            <a:fillRect/>
          </a:stretch>
        </p:blipFill>
        <p:spPr>
          <a:xfrm>
            <a:off x="6285566" y="1689335"/>
            <a:ext cx="5597525" cy="3890962"/>
          </a:xfrm>
        </p:spPr>
      </p:pic>
      <p:cxnSp>
        <p:nvCxnSpPr>
          <p:cNvPr id="10" name="Straight Connector 9">
            <a:extLst>
              <a:ext uri="{FF2B5EF4-FFF2-40B4-BE49-F238E27FC236}">
                <a16:creationId xmlns:a16="http://schemas.microsoft.com/office/drawing/2014/main" id="{C64B5BBE-9303-E162-6477-8C29A8F9C009}"/>
              </a:ext>
            </a:extLst>
          </p:cNvPr>
          <p:cNvCxnSpPr>
            <a:cxnSpLocks/>
          </p:cNvCxnSpPr>
          <p:nvPr/>
        </p:nvCxnSpPr>
        <p:spPr>
          <a:xfrm>
            <a:off x="2853493" y="1380461"/>
            <a:ext cx="0" cy="4508710"/>
          </a:xfrm>
          <a:prstGeom prst="line">
            <a:avLst/>
          </a:prstGeom>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4E75F450-3DF0-0456-55AF-5CACCF475B81}"/>
              </a:ext>
            </a:extLst>
          </p:cNvPr>
          <p:cNvSpPr/>
          <p:nvPr/>
        </p:nvSpPr>
        <p:spPr>
          <a:xfrm>
            <a:off x="2793619" y="1380461"/>
            <a:ext cx="119743" cy="14347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C5CD6A1A-5D8E-2914-9BAF-1CD9F9BCCC1D}"/>
              </a:ext>
            </a:extLst>
          </p:cNvPr>
          <p:cNvSpPr/>
          <p:nvPr/>
        </p:nvSpPr>
        <p:spPr>
          <a:xfrm>
            <a:off x="2793618" y="2409194"/>
            <a:ext cx="119743" cy="14347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7C80E36A-3FFC-3AA6-7812-A7D3406223A7}"/>
              </a:ext>
            </a:extLst>
          </p:cNvPr>
          <p:cNvSpPr/>
          <p:nvPr/>
        </p:nvSpPr>
        <p:spPr>
          <a:xfrm>
            <a:off x="2793618" y="3251962"/>
            <a:ext cx="119743" cy="14347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279FD48A-33F9-3AEC-306D-287CD38F342F}"/>
              </a:ext>
            </a:extLst>
          </p:cNvPr>
          <p:cNvSpPr/>
          <p:nvPr/>
        </p:nvSpPr>
        <p:spPr>
          <a:xfrm>
            <a:off x="2799998" y="4117622"/>
            <a:ext cx="119743" cy="14347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F990762C-3121-66C1-2B0F-1F8FD842CE3D}"/>
              </a:ext>
            </a:extLst>
          </p:cNvPr>
          <p:cNvSpPr/>
          <p:nvPr/>
        </p:nvSpPr>
        <p:spPr>
          <a:xfrm>
            <a:off x="2782238" y="5095635"/>
            <a:ext cx="119743" cy="14347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93283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increasing importance of being an ESG-centric business">
            <a:extLst>
              <a:ext uri="{FF2B5EF4-FFF2-40B4-BE49-F238E27FC236}">
                <a16:creationId xmlns:a16="http://schemas.microsoft.com/office/drawing/2014/main" id="{9FD60F51-E20B-E319-810A-FDEE93FF9B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623"/>
          <a:stretch/>
        </p:blipFill>
        <p:spPr bwMode="auto">
          <a:xfrm>
            <a:off x="1928896" y="1001484"/>
            <a:ext cx="8334205" cy="506807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6439A865-B77F-0DA1-BAA1-AF55BDB0B143}"/>
              </a:ext>
            </a:extLst>
          </p:cNvPr>
          <p:cNvSpPr txBox="1"/>
          <p:nvPr/>
        </p:nvSpPr>
        <p:spPr>
          <a:xfrm>
            <a:off x="0" y="326570"/>
            <a:ext cx="12191999" cy="461665"/>
          </a:xfrm>
          <a:prstGeom prst="rect">
            <a:avLst/>
          </a:prstGeom>
          <a:noFill/>
        </p:spPr>
        <p:txBody>
          <a:bodyPr wrap="square" rtlCol="0">
            <a:spAutoFit/>
          </a:bodyPr>
          <a:lstStyle/>
          <a:p>
            <a:pPr algn="ctr"/>
            <a:r>
              <a:rPr lang="en-GB" sz="2400" dirty="0">
                <a:solidFill>
                  <a:srgbClr val="0070C0"/>
                </a:solidFill>
                <a:latin typeface="Lato" panose="020F0502020204030203" pitchFamily="34" charset="0"/>
                <a:ea typeface="Lato" panose="020F0502020204030203" pitchFamily="34" charset="0"/>
                <a:cs typeface="Lato" panose="020F0502020204030203" pitchFamily="34" charset="0"/>
              </a:rPr>
              <a:t>ESG certification and clean air </a:t>
            </a:r>
          </a:p>
        </p:txBody>
      </p:sp>
      <p:sp>
        <p:nvSpPr>
          <p:cNvPr id="13" name="Rectangle: Rounded Corners 12">
            <a:extLst>
              <a:ext uri="{FF2B5EF4-FFF2-40B4-BE49-F238E27FC236}">
                <a16:creationId xmlns:a16="http://schemas.microsoft.com/office/drawing/2014/main" id="{1ED74870-64B8-5635-62B0-CE065677A7B0}"/>
              </a:ext>
            </a:extLst>
          </p:cNvPr>
          <p:cNvSpPr/>
          <p:nvPr/>
        </p:nvSpPr>
        <p:spPr>
          <a:xfrm>
            <a:off x="2797629" y="5225143"/>
            <a:ext cx="1719942" cy="500743"/>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7E23ECB9-9A19-58B7-C5C0-B32437B39972}"/>
              </a:ext>
            </a:extLst>
          </p:cNvPr>
          <p:cNvSpPr/>
          <p:nvPr/>
        </p:nvSpPr>
        <p:spPr>
          <a:xfrm>
            <a:off x="5214257" y="2997845"/>
            <a:ext cx="1981200" cy="1367326"/>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Rounded Corners 19">
            <a:extLst>
              <a:ext uri="{FF2B5EF4-FFF2-40B4-BE49-F238E27FC236}">
                <a16:creationId xmlns:a16="http://schemas.microsoft.com/office/drawing/2014/main" id="{BACEBD83-F45D-9A9D-2926-26512DE89F00}"/>
              </a:ext>
            </a:extLst>
          </p:cNvPr>
          <p:cNvSpPr/>
          <p:nvPr/>
        </p:nvSpPr>
        <p:spPr>
          <a:xfrm>
            <a:off x="7738678" y="2997845"/>
            <a:ext cx="2091121" cy="537674"/>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Rounded Corners 20">
            <a:extLst>
              <a:ext uri="{FF2B5EF4-FFF2-40B4-BE49-F238E27FC236}">
                <a16:creationId xmlns:a16="http://schemas.microsoft.com/office/drawing/2014/main" id="{BF3DFD56-BE4F-A20E-0B13-801EE2B787F5}"/>
              </a:ext>
            </a:extLst>
          </p:cNvPr>
          <p:cNvSpPr/>
          <p:nvPr/>
        </p:nvSpPr>
        <p:spPr>
          <a:xfrm>
            <a:off x="2797629" y="4027714"/>
            <a:ext cx="1719942" cy="337457"/>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35119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47A2C4B-B9B8-EC17-DE3D-FFE09AF592F0}"/>
              </a:ext>
            </a:extLst>
          </p:cNvPr>
          <p:cNvSpPr txBox="1"/>
          <p:nvPr/>
        </p:nvSpPr>
        <p:spPr>
          <a:xfrm>
            <a:off x="1393373" y="4736851"/>
            <a:ext cx="10014856" cy="923330"/>
          </a:xfrm>
          <a:prstGeom prst="rect">
            <a:avLst/>
          </a:prstGeom>
          <a:noFill/>
        </p:spPr>
        <p:txBody>
          <a:bodyPr wrap="square">
            <a:spAutoFit/>
          </a:bodyPr>
          <a:lstStyle/>
          <a:p>
            <a:r>
              <a:rPr lang="en-GB" b="0" i="0" dirty="0">
                <a:solidFill>
                  <a:srgbClr val="202124"/>
                </a:solidFill>
                <a:effectLst/>
                <a:latin typeface="arial" panose="020B0604020202020204" pitchFamily="34" charset="0"/>
              </a:rPr>
              <a:t>In 2015, the United Nations and its Member States adopted the 17 Sustainable Development Goals (SDGs) as a blueprint for addressing the global challenges of poverty, environmental protection, peace and prosperity by 2030</a:t>
            </a:r>
            <a:endParaRPr lang="en-GB" dirty="0"/>
          </a:p>
        </p:txBody>
      </p:sp>
      <p:pic>
        <p:nvPicPr>
          <p:cNvPr id="6" name="Picture 5">
            <a:extLst>
              <a:ext uri="{FF2B5EF4-FFF2-40B4-BE49-F238E27FC236}">
                <a16:creationId xmlns:a16="http://schemas.microsoft.com/office/drawing/2014/main" id="{7A92B537-86AD-98F7-BFA4-0D9F02E4BF58}"/>
              </a:ext>
            </a:extLst>
          </p:cNvPr>
          <p:cNvPicPr>
            <a:picLocks noChangeAspect="1"/>
          </p:cNvPicPr>
          <p:nvPr/>
        </p:nvPicPr>
        <p:blipFill>
          <a:blip r:embed="rId2"/>
          <a:stretch>
            <a:fillRect/>
          </a:stretch>
        </p:blipFill>
        <p:spPr>
          <a:xfrm>
            <a:off x="1741714" y="190500"/>
            <a:ext cx="8708571" cy="4286250"/>
          </a:xfrm>
          <a:prstGeom prst="rect">
            <a:avLst/>
          </a:prstGeom>
        </p:spPr>
      </p:pic>
    </p:spTree>
    <p:extLst>
      <p:ext uri="{BB962C8B-B14F-4D97-AF65-F5344CB8AC3E}">
        <p14:creationId xmlns:p14="http://schemas.microsoft.com/office/powerpoint/2010/main" val="994670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643D7-E5AA-5540-8A1D-DB35BB1B430F}"/>
              </a:ext>
            </a:extLst>
          </p:cNvPr>
          <p:cNvSpPr>
            <a:spLocks noGrp="1"/>
          </p:cNvSpPr>
          <p:nvPr>
            <p:ph type="ctrTitle"/>
          </p:nvPr>
        </p:nvSpPr>
        <p:spPr/>
        <p:txBody>
          <a:bodyPr>
            <a:normAutofit fontScale="90000"/>
          </a:bodyPr>
          <a:lstStyle/>
          <a:p>
            <a:pPr algn="ctr"/>
            <a:r>
              <a:rPr lang="en-GB" dirty="0"/>
              <a:t>Correlation with UN sustainability goals </a:t>
            </a:r>
            <a:br>
              <a:rPr lang="en-GB" dirty="0"/>
            </a:br>
            <a:endParaRPr lang="en-GB" dirty="0"/>
          </a:p>
        </p:txBody>
      </p:sp>
      <p:pic>
        <p:nvPicPr>
          <p:cNvPr id="5" name="Picture 4" descr="A picture containing icon&#10;&#10;Description automatically generated">
            <a:extLst>
              <a:ext uri="{FF2B5EF4-FFF2-40B4-BE49-F238E27FC236}">
                <a16:creationId xmlns:a16="http://schemas.microsoft.com/office/drawing/2014/main" id="{8C95E81D-2EEC-4B7D-99AD-CF3D51654DCC}"/>
              </a:ext>
            </a:extLst>
          </p:cNvPr>
          <p:cNvPicPr>
            <a:picLocks noChangeAspect="1"/>
          </p:cNvPicPr>
          <p:nvPr/>
        </p:nvPicPr>
        <p:blipFill>
          <a:blip r:embed="rId2"/>
          <a:stretch>
            <a:fillRect/>
          </a:stretch>
        </p:blipFill>
        <p:spPr>
          <a:xfrm>
            <a:off x="4781941" y="1319490"/>
            <a:ext cx="2628118" cy="2628118"/>
          </a:xfrm>
          <a:prstGeom prst="rect">
            <a:avLst/>
          </a:prstGeom>
          <a:ln>
            <a:noFill/>
          </a:ln>
          <a:effectLst>
            <a:outerShdw blurRad="190500" algn="tl" rotWithShape="0">
              <a:srgbClr val="000000">
                <a:alpha val="70000"/>
              </a:srgbClr>
            </a:outerShdw>
          </a:effectLst>
        </p:spPr>
      </p:pic>
      <p:sp>
        <p:nvSpPr>
          <p:cNvPr id="9" name="TextBox 8">
            <a:extLst>
              <a:ext uri="{FF2B5EF4-FFF2-40B4-BE49-F238E27FC236}">
                <a16:creationId xmlns:a16="http://schemas.microsoft.com/office/drawing/2014/main" id="{E1BA1E5E-B62C-431A-A690-BE4C0FE63F27}"/>
              </a:ext>
            </a:extLst>
          </p:cNvPr>
          <p:cNvSpPr txBox="1"/>
          <p:nvPr/>
        </p:nvSpPr>
        <p:spPr>
          <a:xfrm>
            <a:off x="1719943" y="4140994"/>
            <a:ext cx="8752114" cy="1107996"/>
          </a:xfrm>
          <a:prstGeom prst="rect">
            <a:avLst/>
          </a:prstGeom>
          <a:noFill/>
        </p:spPr>
        <p:txBody>
          <a:bodyPr wrap="square" rtlCol="0">
            <a:spAutoFit/>
          </a:bodyPr>
          <a:lstStyle/>
          <a:p>
            <a:pPr algn="ctr"/>
            <a:r>
              <a:rPr lang="en-GB" sz="2400" b="1" dirty="0">
                <a:latin typeface="Lato" panose="020F0502020204030203" pitchFamily="34" charset="0"/>
                <a:ea typeface="Lato" panose="020F0502020204030203" pitchFamily="34" charset="0"/>
                <a:cs typeface="Lato" panose="020F0502020204030203" pitchFamily="34" charset="0"/>
              </a:rPr>
              <a:t>UN Sustainability Goal 3, </a:t>
            </a:r>
            <a:r>
              <a:rPr lang="en-GB" sz="2400" b="1" i="1" dirty="0">
                <a:latin typeface="Lato" panose="020F0502020204030203" pitchFamily="34" charset="0"/>
                <a:ea typeface="Lato" panose="020F0502020204030203" pitchFamily="34" charset="0"/>
                <a:cs typeface="Lato" panose="020F0502020204030203" pitchFamily="34" charset="0"/>
              </a:rPr>
              <a:t>Good Health and Well-Being</a:t>
            </a:r>
            <a:br>
              <a:rPr lang="en-GB" sz="1400" dirty="0">
                <a:latin typeface="Lato" panose="020F0502020204030203" pitchFamily="34" charset="0"/>
                <a:ea typeface="Lato" panose="020F0502020204030203" pitchFamily="34" charset="0"/>
                <a:cs typeface="Lato" panose="020F0502020204030203" pitchFamily="34" charset="0"/>
              </a:rPr>
            </a:br>
            <a:endParaRPr lang="en-GB" sz="1400" dirty="0">
              <a:effectLst/>
              <a:latin typeface="Lato" panose="020F0502020204030203" pitchFamily="34" charset="0"/>
              <a:ea typeface="Lato" panose="020F0502020204030203" pitchFamily="34" charset="0"/>
              <a:cs typeface="Lato" panose="020F0502020204030203" pitchFamily="34" charset="0"/>
            </a:endParaRPr>
          </a:p>
          <a:p>
            <a:r>
              <a:rPr lang="en-GB" sz="1400" dirty="0">
                <a:latin typeface="Lato" panose="020F0502020204030203" pitchFamily="34" charset="0"/>
                <a:ea typeface="Lato" panose="020F0502020204030203" pitchFamily="34" charset="0"/>
                <a:cs typeface="Lato" panose="020F0502020204030203" pitchFamily="34" charset="0"/>
              </a:rPr>
              <a:t>A good air purification strategy will reduce airborne infections and fights against long term health issues helping to reduce sick days and improving quality of life and productivity.</a:t>
            </a:r>
          </a:p>
        </p:txBody>
      </p:sp>
    </p:spTree>
    <p:extLst>
      <p:ext uri="{BB962C8B-B14F-4D97-AF65-F5344CB8AC3E}">
        <p14:creationId xmlns:p14="http://schemas.microsoft.com/office/powerpoint/2010/main" val="3671271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7D5D23-EACA-D2C0-D269-6F6580ED0BB2}"/>
              </a:ext>
            </a:extLst>
          </p:cNvPr>
          <p:cNvPicPr>
            <a:picLocks noChangeAspect="1"/>
          </p:cNvPicPr>
          <p:nvPr/>
        </p:nvPicPr>
        <p:blipFill>
          <a:blip r:embed="rId2"/>
          <a:stretch>
            <a:fillRect/>
          </a:stretch>
        </p:blipFill>
        <p:spPr>
          <a:xfrm>
            <a:off x="4781942" y="1319491"/>
            <a:ext cx="2628118" cy="2628118"/>
          </a:xfrm>
          <a:prstGeom prst="rect">
            <a:avLst/>
          </a:prstGeom>
          <a:ln>
            <a:noFill/>
          </a:ln>
          <a:effectLst>
            <a:outerShdw blurRad="190500" algn="tl" rotWithShape="0">
              <a:srgbClr val="000000">
                <a:alpha val="70000"/>
              </a:srgbClr>
            </a:outerShdw>
          </a:effectLst>
        </p:spPr>
      </p:pic>
      <p:sp>
        <p:nvSpPr>
          <p:cNvPr id="2" name="Title 1">
            <a:extLst>
              <a:ext uri="{FF2B5EF4-FFF2-40B4-BE49-F238E27FC236}">
                <a16:creationId xmlns:a16="http://schemas.microsoft.com/office/drawing/2014/main" id="{7BA643D7-E5AA-5540-8A1D-DB35BB1B430F}"/>
              </a:ext>
            </a:extLst>
          </p:cNvPr>
          <p:cNvSpPr>
            <a:spLocks noGrp="1"/>
          </p:cNvSpPr>
          <p:nvPr>
            <p:ph type="ctrTitle"/>
          </p:nvPr>
        </p:nvSpPr>
        <p:spPr/>
        <p:txBody>
          <a:bodyPr>
            <a:normAutofit fontScale="90000"/>
          </a:bodyPr>
          <a:lstStyle/>
          <a:p>
            <a:pPr algn="ctr"/>
            <a:r>
              <a:rPr lang="en-GB" dirty="0"/>
              <a:t>Correlation with UN sustainability goals </a:t>
            </a:r>
            <a:br>
              <a:rPr lang="en-GB" dirty="0"/>
            </a:br>
            <a:endParaRPr lang="en-GB" dirty="0"/>
          </a:p>
        </p:txBody>
      </p:sp>
      <p:sp>
        <p:nvSpPr>
          <p:cNvPr id="10" name="TextBox 9">
            <a:extLst>
              <a:ext uri="{FF2B5EF4-FFF2-40B4-BE49-F238E27FC236}">
                <a16:creationId xmlns:a16="http://schemas.microsoft.com/office/drawing/2014/main" id="{0477AE20-6A4E-4698-A2FA-2B6B350FA403}"/>
              </a:ext>
            </a:extLst>
          </p:cNvPr>
          <p:cNvSpPr txBox="1"/>
          <p:nvPr/>
        </p:nvSpPr>
        <p:spPr>
          <a:xfrm>
            <a:off x="1719943" y="4242536"/>
            <a:ext cx="8752114" cy="1538883"/>
          </a:xfrm>
          <a:prstGeom prst="rect">
            <a:avLst/>
          </a:prstGeom>
          <a:noFill/>
        </p:spPr>
        <p:txBody>
          <a:bodyPr wrap="square" rtlCol="0">
            <a:spAutoFit/>
          </a:bodyPr>
          <a:lstStyle/>
          <a:p>
            <a:pPr algn="ctr"/>
            <a:r>
              <a:rPr lang="en-GB" sz="2400" b="1" dirty="0">
                <a:latin typeface="Lato" panose="020F0502020204030203" pitchFamily="34" charset="0"/>
                <a:ea typeface="Lato" panose="020F0502020204030203" pitchFamily="34" charset="0"/>
                <a:cs typeface="Lato" panose="020F0502020204030203" pitchFamily="34" charset="0"/>
              </a:rPr>
              <a:t>UN Sustainability Goal 10, </a:t>
            </a:r>
            <a:r>
              <a:rPr lang="en-GB" sz="2400" b="1" i="1" dirty="0">
                <a:latin typeface="Lato" panose="020F0502020204030203" pitchFamily="34" charset="0"/>
                <a:ea typeface="Lato" panose="020F0502020204030203" pitchFamily="34" charset="0"/>
                <a:cs typeface="Lato" panose="020F0502020204030203" pitchFamily="34" charset="0"/>
              </a:rPr>
              <a:t>Reduced Inequalities</a:t>
            </a:r>
            <a:br>
              <a:rPr lang="en-GB" sz="1400" dirty="0">
                <a:latin typeface="Lato" panose="020F0502020204030203" pitchFamily="34" charset="0"/>
                <a:ea typeface="Lato" panose="020F0502020204030203" pitchFamily="34" charset="0"/>
                <a:cs typeface="Lato" panose="020F0502020204030203" pitchFamily="34" charset="0"/>
              </a:rPr>
            </a:br>
            <a:endParaRPr lang="en-GB" sz="1400" dirty="0">
              <a:latin typeface="Lato" panose="020F0502020204030203" pitchFamily="34" charset="0"/>
              <a:ea typeface="Lato" panose="020F0502020204030203" pitchFamily="34" charset="0"/>
              <a:cs typeface="Lato" panose="020F0502020204030203" pitchFamily="34" charset="0"/>
            </a:endParaRPr>
          </a:p>
          <a:p>
            <a:r>
              <a:rPr lang="en-GB" sz="1400" dirty="0">
                <a:latin typeface="Lato" panose="020F0502020204030203" pitchFamily="34" charset="0"/>
                <a:ea typeface="Lato" panose="020F0502020204030203" pitchFamily="34" charset="0"/>
                <a:cs typeface="Lato" panose="020F0502020204030203" pitchFamily="34" charset="0"/>
              </a:rPr>
              <a:t>Developing countries and urban centres with higher levels of air pollution significantly benefit from access to clean air.</a:t>
            </a:r>
          </a:p>
          <a:p>
            <a:endParaRPr lang="en-GB" sz="1400" dirty="0">
              <a:latin typeface="Lato" panose="020F0502020204030203" pitchFamily="34" charset="0"/>
              <a:ea typeface="Lato" panose="020F0502020204030203" pitchFamily="34" charset="0"/>
              <a:cs typeface="Lato" panose="020F0502020204030203" pitchFamily="34" charset="0"/>
            </a:endParaRPr>
          </a:p>
          <a:p>
            <a:r>
              <a:rPr lang="en-GB" sz="1400" dirty="0">
                <a:latin typeface="Lato" panose="020F0502020204030203" pitchFamily="34" charset="0"/>
                <a:ea typeface="Lato" panose="020F0502020204030203" pitchFamily="34" charset="0"/>
                <a:cs typeface="Lato" panose="020F0502020204030203" pitchFamily="34" charset="0"/>
              </a:rPr>
              <a:t>*Air Purifiers enable global access to clean indoor air independent of local levels of air pollution</a:t>
            </a:r>
          </a:p>
        </p:txBody>
      </p:sp>
    </p:spTree>
    <p:extLst>
      <p:ext uri="{BB962C8B-B14F-4D97-AF65-F5344CB8AC3E}">
        <p14:creationId xmlns:p14="http://schemas.microsoft.com/office/powerpoint/2010/main" val="1810339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icon&#10;&#10;Description automatically generated">
            <a:extLst>
              <a:ext uri="{FF2B5EF4-FFF2-40B4-BE49-F238E27FC236}">
                <a16:creationId xmlns:a16="http://schemas.microsoft.com/office/drawing/2014/main" id="{4E0565D2-344E-45DC-9807-382C1175650B}"/>
              </a:ext>
            </a:extLst>
          </p:cNvPr>
          <p:cNvPicPr>
            <a:picLocks noChangeAspect="1"/>
          </p:cNvPicPr>
          <p:nvPr/>
        </p:nvPicPr>
        <p:blipFill>
          <a:blip r:embed="rId2"/>
          <a:stretch>
            <a:fillRect/>
          </a:stretch>
        </p:blipFill>
        <p:spPr>
          <a:xfrm>
            <a:off x="4781941" y="1311660"/>
            <a:ext cx="2635948" cy="2635948"/>
          </a:xfrm>
          <a:prstGeom prst="rect">
            <a:avLst/>
          </a:prstGeom>
          <a:ln>
            <a:noFill/>
          </a:ln>
          <a:effectLst>
            <a:outerShdw blurRad="190500" algn="tl" rotWithShape="0">
              <a:srgbClr val="000000">
                <a:alpha val="70000"/>
              </a:srgbClr>
            </a:outerShdw>
          </a:effectLst>
        </p:spPr>
      </p:pic>
      <p:sp>
        <p:nvSpPr>
          <p:cNvPr id="2" name="Title 1">
            <a:extLst>
              <a:ext uri="{FF2B5EF4-FFF2-40B4-BE49-F238E27FC236}">
                <a16:creationId xmlns:a16="http://schemas.microsoft.com/office/drawing/2014/main" id="{7BA643D7-E5AA-5540-8A1D-DB35BB1B430F}"/>
              </a:ext>
            </a:extLst>
          </p:cNvPr>
          <p:cNvSpPr>
            <a:spLocks noGrp="1"/>
          </p:cNvSpPr>
          <p:nvPr>
            <p:ph type="ctrTitle"/>
          </p:nvPr>
        </p:nvSpPr>
        <p:spPr/>
        <p:txBody>
          <a:bodyPr>
            <a:normAutofit fontScale="90000"/>
          </a:bodyPr>
          <a:lstStyle/>
          <a:p>
            <a:pPr algn="ctr"/>
            <a:r>
              <a:rPr lang="en-GB" dirty="0"/>
              <a:t>Correlation with UN sustainability goals </a:t>
            </a:r>
            <a:br>
              <a:rPr lang="en-GB" dirty="0"/>
            </a:br>
            <a:endParaRPr lang="en-GB" dirty="0"/>
          </a:p>
        </p:txBody>
      </p:sp>
      <p:sp>
        <p:nvSpPr>
          <p:cNvPr id="13" name="TextBox 12">
            <a:extLst>
              <a:ext uri="{FF2B5EF4-FFF2-40B4-BE49-F238E27FC236}">
                <a16:creationId xmlns:a16="http://schemas.microsoft.com/office/drawing/2014/main" id="{7486A671-B0DA-49A0-8C61-49196D53F1E0}"/>
              </a:ext>
            </a:extLst>
          </p:cNvPr>
          <p:cNvSpPr txBox="1"/>
          <p:nvPr/>
        </p:nvSpPr>
        <p:spPr>
          <a:xfrm>
            <a:off x="598714" y="4257164"/>
            <a:ext cx="10994571" cy="1969770"/>
          </a:xfrm>
          <a:prstGeom prst="rect">
            <a:avLst/>
          </a:prstGeom>
          <a:noFill/>
        </p:spPr>
        <p:txBody>
          <a:bodyPr wrap="square" rtlCol="0">
            <a:spAutoFit/>
          </a:bodyPr>
          <a:lstStyle/>
          <a:p>
            <a:pPr algn="ctr"/>
            <a:r>
              <a:rPr lang="en-GB" sz="2400" b="1" dirty="0">
                <a:latin typeface="Lato" panose="020F0502020204030203" pitchFamily="34" charset="0"/>
                <a:ea typeface="Lato" panose="020F0502020204030203" pitchFamily="34" charset="0"/>
                <a:cs typeface="Lato" panose="020F0502020204030203" pitchFamily="34" charset="0"/>
              </a:rPr>
              <a:t>UN Sustainability Goal 13, </a:t>
            </a:r>
            <a:r>
              <a:rPr lang="en-GB" sz="2400" b="1" i="1" dirty="0">
                <a:latin typeface="Lato" panose="020F0502020204030203" pitchFamily="34" charset="0"/>
                <a:ea typeface="Lato" panose="020F0502020204030203" pitchFamily="34" charset="0"/>
                <a:cs typeface="Lato" panose="020F0502020204030203" pitchFamily="34" charset="0"/>
              </a:rPr>
              <a:t>Climate Action</a:t>
            </a:r>
            <a:br>
              <a:rPr lang="en-GB" sz="1400" dirty="0">
                <a:latin typeface="Lato" panose="020F0502020204030203" pitchFamily="34" charset="0"/>
                <a:ea typeface="Lato" panose="020F0502020204030203" pitchFamily="34" charset="0"/>
                <a:cs typeface="Lato" panose="020F0502020204030203" pitchFamily="34" charset="0"/>
              </a:rPr>
            </a:br>
            <a:endParaRPr lang="en-GB" sz="1400" dirty="0">
              <a:latin typeface="Lato" panose="020F0502020204030203" pitchFamily="34" charset="0"/>
              <a:ea typeface="Lato" panose="020F0502020204030203" pitchFamily="34" charset="0"/>
              <a:cs typeface="Lato" panose="020F0502020204030203" pitchFamily="34" charset="0"/>
            </a:endParaRPr>
          </a:p>
          <a:p>
            <a:r>
              <a:rPr lang="en-GB" sz="1400" i="1" dirty="0">
                <a:latin typeface="Lato" panose="020F0502020204030203" pitchFamily="34" charset="0"/>
                <a:ea typeface="Lato" panose="020F0502020204030203" pitchFamily="34" charset="0"/>
                <a:cs typeface="Lato" panose="020F0502020204030203" pitchFamily="34" charset="0"/>
              </a:rPr>
              <a:t>Reduction of </a:t>
            </a:r>
            <a:r>
              <a:rPr lang="en-GB" sz="1400" dirty="0">
                <a:latin typeface="Lato" panose="020F0502020204030203" pitchFamily="34" charset="0"/>
                <a:ea typeface="Lato" panose="020F0502020204030203" pitchFamily="34" charset="0"/>
                <a:cs typeface="Lato" panose="020F0502020204030203" pitchFamily="34" charset="0"/>
              </a:rPr>
              <a:t>energy</a:t>
            </a:r>
            <a:r>
              <a:rPr lang="en-GB" sz="1400" i="1" dirty="0">
                <a:latin typeface="Lato" panose="020F0502020204030203" pitchFamily="34" charset="0"/>
                <a:ea typeface="Lato" panose="020F0502020204030203" pitchFamily="34" charset="0"/>
                <a:cs typeface="Lato" panose="020F0502020204030203" pitchFamily="34" charset="0"/>
              </a:rPr>
              <a:t> demand is the first step in  becoming more energy efficient in buildings </a:t>
            </a:r>
          </a:p>
          <a:p>
            <a:endParaRPr lang="en-GB" sz="1400" i="1" dirty="0">
              <a:latin typeface="Lato" panose="020F0502020204030203" pitchFamily="34" charset="0"/>
              <a:ea typeface="Lato" panose="020F0502020204030203" pitchFamily="34" charset="0"/>
              <a:cs typeface="Lato" panose="020F0502020204030203" pitchFamily="34" charset="0"/>
            </a:endParaRPr>
          </a:p>
          <a:p>
            <a:r>
              <a:rPr lang="en-GB" sz="1400" dirty="0">
                <a:latin typeface="Lato" panose="020F0502020204030203" pitchFamily="34" charset="0"/>
                <a:ea typeface="Lato" panose="020F0502020204030203" pitchFamily="34" charset="0"/>
                <a:cs typeface="Lato" panose="020F0502020204030203" pitchFamily="34" charset="0"/>
              </a:rPr>
              <a:t>*Best Practise Air Purifiers can reduce the carbon footprint of any building employing heating or cooling systems by reducing the amount of recommended air exchange rates for the building, in turn lowering the energy usage.</a:t>
            </a:r>
          </a:p>
          <a:p>
            <a:endParaRPr lang="en-GB" sz="1400" dirty="0">
              <a:latin typeface="Lato" panose="020F0502020204030203" pitchFamily="34" charset="0"/>
              <a:ea typeface="Lato" panose="020F0502020204030203" pitchFamily="34" charset="0"/>
              <a:cs typeface="Lato" panose="020F0502020204030203" pitchFamily="34" charset="0"/>
            </a:endParaRPr>
          </a:p>
          <a:p>
            <a:r>
              <a:rPr lang="en-GB" sz="1400" dirty="0">
                <a:latin typeface="Lato" panose="020F0502020204030203" pitchFamily="34" charset="0"/>
                <a:ea typeface="Lato" panose="020F0502020204030203" pitchFamily="34" charset="0"/>
                <a:cs typeface="Lato" panose="020F0502020204030203" pitchFamily="34" charset="0"/>
              </a:rPr>
              <a:t>*Energy efficient</a:t>
            </a:r>
          </a:p>
        </p:txBody>
      </p:sp>
    </p:spTree>
    <p:extLst>
      <p:ext uri="{BB962C8B-B14F-4D97-AF65-F5344CB8AC3E}">
        <p14:creationId xmlns:p14="http://schemas.microsoft.com/office/powerpoint/2010/main" val="10354050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TotalTime>
  <Words>1265</Words>
  <Application>Microsoft Office PowerPoint</Application>
  <PresentationFormat>Widescreen</PresentationFormat>
  <Paragraphs>134</Paragraphs>
  <Slides>21</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2" baseType="lpstr">
      <vt:lpstr>Arial</vt:lpstr>
      <vt:lpstr>Arial</vt:lpstr>
      <vt:lpstr>Calibri</vt:lpstr>
      <vt:lpstr>Calibri Light</vt:lpstr>
      <vt:lpstr>Jost</vt:lpstr>
      <vt:lpstr>Lato</vt:lpstr>
      <vt:lpstr>Lato Light</vt:lpstr>
      <vt:lpstr>Lato Medium</vt:lpstr>
      <vt:lpstr>Space Grotesk</vt:lpstr>
      <vt:lpstr>Office Theme</vt:lpstr>
      <vt:lpstr>think-cell Folie</vt:lpstr>
      <vt:lpstr>PowerPoint Presentation</vt:lpstr>
      <vt:lpstr>Agenda</vt:lpstr>
      <vt:lpstr>Key facts:</vt:lpstr>
      <vt:lpstr>Ways to tackle air pollution and its effects</vt:lpstr>
      <vt:lpstr>PowerPoint Presentation</vt:lpstr>
      <vt:lpstr>PowerPoint Presentation</vt:lpstr>
      <vt:lpstr>Correlation with UN sustainability goals  </vt:lpstr>
      <vt:lpstr>Correlation with UN sustainability goals  </vt:lpstr>
      <vt:lpstr>Correlation with UN sustainability goals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are we?</vt:lpstr>
      <vt:lpstr>PowerPoint Presentation</vt:lpstr>
      <vt:lpstr>Four machines are available to fit any indoor or travel environment.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Omair Babar</dc:creator>
  <cp:lastModifiedBy>Terence Beckett</cp:lastModifiedBy>
  <cp:revision>34</cp:revision>
  <dcterms:created xsi:type="dcterms:W3CDTF">2022-03-01T08:01:40Z</dcterms:created>
  <dcterms:modified xsi:type="dcterms:W3CDTF">2022-07-26T09:40:43Z</dcterms:modified>
</cp:coreProperties>
</file>